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12"/>
  </p:notesMasterIdLst>
  <p:handoutMasterIdLst>
    <p:handoutMasterId r:id="rId13"/>
  </p:handoutMasterIdLst>
  <p:sldIdLst>
    <p:sldId id="339" r:id="rId3"/>
    <p:sldId id="347" r:id="rId4"/>
    <p:sldId id="348" r:id="rId5"/>
    <p:sldId id="345" r:id="rId6"/>
    <p:sldId id="340" r:id="rId7"/>
    <p:sldId id="341" r:id="rId8"/>
    <p:sldId id="342" r:id="rId9"/>
    <p:sldId id="343" r:id="rId10"/>
    <p:sldId id="344" r:id="rId11"/>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32"/>
    </p:cViewPr>
  </p:sorterViewPr>
  <p:notesViewPr>
    <p:cSldViewPr>
      <p:cViewPr varScale="1">
        <p:scale>
          <a:sx n="70" d="100"/>
          <a:sy n="70" d="100"/>
        </p:scale>
        <p:origin x="-195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fr-FR"/>
          </a:p>
        </p:txBody>
      </p:sp>
      <p:sp>
        <p:nvSpPr>
          <p:cNvPr id="1546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fr-FR"/>
          </a:p>
        </p:txBody>
      </p:sp>
      <p:sp>
        <p:nvSpPr>
          <p:cNvPr id="1546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fr-FR"/>
          </a:p>
        </p:txBody>
      </p:sp>
      <p:sp>
        <p:nvSpPr>
          <p:cNvPr id="1546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DF20BA2-DA2C-4517-B7DA-5FB0DDDF461F}"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fr-FR"/>
          </a:p>
        </p:txBody>
      </p:sp>
      <p:sp>
        <p:nvSpPr>
          <p:cNvPr id="686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fr-FR"/>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86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86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fr-FR"/>
          </a:p>
        </p:txBody>
      </p:sp>
      <p:sp>
        <p:nvSpPr>
          <p:cNvPr id="686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C697F32-5F88-45A0-B6FF-77658115A78C}"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65938" y="152400"/>
            <a:ext cx="2170112"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52425" y="152400"/>
            <a:ext cx="6361113"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52425" y="1143000"/>
            <a:ext cx="42656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70438" y="1143000"/>
            <a:ext cx="4265612"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65938" y="152400"/>
            <a:ext cx="2170112"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52425" y="152400"/>
            <a:ext cx="6361113"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52425" y="152400"/>
            <a:ext cx="8683625" cy="782638"/>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352425" y="1143000"/>
            <a:ext cx="4265613" cy="4800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70438" y="1143000"/>
            <a:ext cx="4265612" cy="4800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52425" y="1143000"/>
            <a:ext cx="42656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70438" y="1143000"/>
            <a:ext cx="4265612"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477" name="Rectangle 5"/>
          <p:cNvSpPr>
            <a:spLocks noChangeArrowheads="1"/>
          </p:cNvSpPr>
          <p:nvPr/>
        </p:nvSpPr>
        <p:spPr bwMode="gray">
          <a:xfrm>
            <a:off x="8040688" y="6565900"/>
            <a:ext cx="850900" cy="176213"/>
          </a:xfrm>
          <a:prstGeom prst="rect">
            <a:avLst/>
          </a:prstGeom>
          <a:noFill/>
          <a:ln w="9525">
            <a:noFill/>
            <a:miter lim="800000"/>
            <a:headEnd/>
            <a:tailEnd/>
          </a:ln>
          <a:effectLst/>
        </p:spPr>
        <p:txBody>
          <a:bodyPr lIns="63500" tIns="26988" rIns="0" bIns="26988" anchor="b">
            <a:spAutoFit/>
          </a:bodyPr>
          <a:lstStyle/>
          <a:p>
            <a:pPr algn="r" defTabSz="923925" eaLnBrk="0" hangingPunct="0">
              <a:defRPr/>
            </a:pPr>
            <a:r>
              <a:rPr lang="fr-FR" sz="800" b="1">
                <a:solidFill>
                  <a:srgbClr val="E58324"/>
                </a:solidFill>
                <a:latin typeface="Arial" charset="0"/>
                <a:cs typeface="Arial" charset="0"/>
              </a:rPr>
              <a:t>Page </a:t>
            </a:r>
            <a:fld id="{6D65FB59-8FAC-4FFC-8893-2019972D113A}" type="slidenum">
              <a:rPr lang="fr-FR" sz="800" b="1">
                <a:solidFill>
                  <a:srgbClr val="E58324"/>
                </a:solidFill>
                <a:latin typeface="Arial" charset="0"/>
                <a:cs typeface="Arial" charset="0"/>
              </a:rPr>
              <a:pPr algn="r" defTabSz="923925" eaLnBrk="0" hangingPunct="0">
                <a:defRPr/>
              </a:pPr>
              <a:t>‹N°›</a:t>
            </a:fld>
            <a:endParaRPr lang="fr-FR" sz="800" b="1">
              <a:solidFill>
                <a:srgbClr val="E58324"/>
              </a:solidFill>
              <a:latin typeface="Arial" charset="0"/>
              <a:cs typeface="Arial" charset="0"/>
            </a:endParaRPr>
          </a:p>
        </p:txBody>
      </p:sp>
      <p:sp>
        <p:nvSpPr>
          <p:cNvPr id="105478" name="Rectangle 6"/>
          <p:cNvSpPr>
            <a:spLocks noChangeArrowheads="1"/>
          </p:cNvSpPr>
          <p:nvPr/>
        </p:nvSpPr>
        <p:spPr bwMode="gray">
          <a:xfrm>
            <a:off x="2181225" y="6526213"/>
            <a:ext cx="4416425" cy="260350"/>
          </a:xfrm>
          <a:prstGeom prst="rect">
            <a:avLst/>
          </a:prstGeom>
          <a:noFill/>
          <a:ln w="9525">
            <a:noFill/>
            <a:miter lim="800000"/>
            <a:headEnd/>
            <a:tailEnd/>
          </a:ln>
          <a:effectLst/>
        </p:spPr>
        <p:txBody>
          <a:bodyPr wrap="none" anchor="ctr"/>
          <a:lstStyle/>
          <a:p>
            <a:pPr algn="ctr" eaLnBrk="0" hangingPunct="0">
              <a:lnSpc>
                <a:spcPct val="110000"/>
              </a:lnSpc>
              <a:defRPr/>
            </a:pPr>
            <a:endParaRPr lang="fr-FR" sz="800" i="1">
              <a:solidFill>
                <a:srgbClr val="000099"/>
              </a:solidFill>
              <a:latin typeface="Arial" charset="0"/>
              <a:ea typeface="Arial" charset="0"/>
              <a:cs typeface="Arial" charset="0"/>
            </a:endParaRPr>
          </a:p>
        </p:txBody>
      </p:sp>
      <p:sp>
        <p:nvSpPr>
          <p:cNvPr id="105483" name="Rectangle 11"/>
          <p:cNvSpPr>
            <a:spLocks noChangeArrowheads="1"/>
          </p:cNvSpPr>
          <p:nvPr/>
        </p:nvSpPr>
        <p:spPr bwMode="gray">
          <a:xfrm>
            <a:off x="0" y="946150"/>
            <a:ext cx="9144000" cy="31750"/>
          </a:xfrm>
          <a:prstGeom prst="rect">
            <a:avLst/>
          </a:prstGeom>
          <a:gradFill rotWithShape="1">
            <a:gsLst>
              <a:gs pos="0">
                <a:srgbClr val="E58324"/>
              </a:gs>
              <a:gs pos="100000">
                <a:srgbClr val="E58324">
                  <a:gamma/>
                  <a:tint val="41176"/>
                  <a:invGamma/>
                </a:srgbClr>
              </a:gs>
            </a:gsLst>
            <a:lin ang="0" scaled="1"/>
          </a:gradFill>
          <a:ln w="9525">
            <a:noFill/>
            <a:miter lim="800000"/>
            <a:headEnd/>
            <a:tailEnd/>
          </a:ln>
          <a:effectLst/>
        </p:spPr>
        <p:txBody>
          <a:bodyPr wrap="none" anchor="ctr"/>
          <a:lstStyle/>
          <a:p>
            <a:pPr algn="ctr">
              <a:defRPr/>
            </a:pPr>
            <a:endParaRPr lang="fr-FR" sz="2400">
              <a:solidFill>
                <a:srgbClr val="E58324"/>
              </a:solidFill>
              <a:latin typeface="Tahoma" charset="0"/>
              <a:ea typeface="Arial" charset="0"/>
              <a:cs typeface="Arial" charset="0"/>
            </a:endParaRPr>
          </a:p>
        </p:txBody>
      </p:sp>
      <p:sp>
        <p:nvSpPr>
          <p:cNvPr id="105490" name="Rectangle 18"/>
          <p:cNvSpPr>
            <a:spLocks noChangeArrowheads="1"/>
          </p:cNvSpPr>
          <p:nvPr/>
        </p:nvSpPr>
        <p:spPr bwMode="gray">
          <a:xfrm>
            <a:off x="2046288" y="6356350"/>
            <a:ext cx="5743575" cy="130175"/>
          </a:xfrm>
          <a:prstGeom prst="rect">
            <a:avLst/>
          </a:prstGeom>
          <a:noFill/>
          <a:ln w="9525">
            <a:noFill/>
            <a:miter lim="800000"/>
            <a:headEnd/>
            <a:tailEnd/>
          </a:ln>
          <a:effectLst/>
        </p:spPr>
        <p:txBody>
          <a:bodyPr lIns="36000" tIns="0" rIns="36000" bIns="0" anchor="ctr">
            <a:spAutoFit/>
          </a:bodyPr>
          <a:lstStyle/>
          <a:p>
            <a:pPr algn="ctr" eaLnBrk="0" hangingPunct="0">
              <a:lnSpc>
                <a:spcPct val="85000"/>
              </a:lnSpc>
            </a:pPr>
            <a:r>
              <a:rPr lang="en-US" sz="1000">
                <a:solidFill>
                  <a:srgbClr val="E58324"/>
                </a:solidFill>
                <a:cs typeface="Times New Roman" pitchFamily="18" charset="0"/>
              </a:rPr>
              <a:t>© </a:t>
            </a:r>
            <a:r>
              <a:rPr lang="fr-FR" sz="1000">
                <a:solidFill>
                  <a:srgbClr val="E58324"/>
                </a:solidFill>
                <a:cs typeface="Times New Roman" pitchFamily="18" charset="0"/>
              </a:rPr>
              <a:t>Crèche Bourdarias – Saint Ouen (93)</a:t>
            </a:r>
          </a:p>
        </p:txBody>
      </p:sp>
      <p:sp>
        <p:nvSpPr>
          <p:cNvPr id="105491" name="Rectangle 19"/>
          <p:cNvSpPr>
            <a:spLocks noChangeArrowheads="1"/>
          </p:cNvSpPr>
          <p:nvPr/>
        </p:nvSpPr>
        <p:spPr bwMode="auto">
          <a:xfrm>
            <a:off x="0" y="0"/>
            <a:ext cx="333375" cy="360363"/>
          </a:xfrm>
          <a:prstGeom prst="rect">
            <a:avLst/>
          </a:prstGeom>
          <a:solidFill>
            <a:srgbClr val="E58324"/>
          </a:solidFill>
          <a:ln w="9525">
            <a:noFill/>
            <a:miter lim="800000"/>
            <a:headEnd/>
            <a:tailEnd/>
          </a:ln>
          <a:effectLst/>
        </p:spPr>
        <p:txBody>
          <a:bodyPr wrap="none" anchor="ctr"/>
          <a:lstStyle/>
          <a:p>
            <a:pPr>
              <a:defRPr/>
            </a:pPr>
            <a:endParaRPr lang="fr-FR" sz="2400">
              <a:latin typeface="Tahoma" charset="0"/>
              <a:ea typeface="Arial" charset="0"/>
              <a:cs typeface="Arial" charset="0"/>
            </a:endParaRPr>
          </a:p>
        </p:txBody>
      </p:sp>
      <p:sp>
        <p:nvSpPr>
          <p:cNvPr id="105500" name="Rectangle 28"/>
          <p:cNvSpPr>
            <a:spLocks noChangeArrowheads="1"/>
          </p:cNvSpPr>
          <p:nvPr/>
        </p:nvSpPr>
        <p:spPr bwMode="gray">
          <a:xfrm>
            <a:off x="0" y="6096000"/>
            <a:ext cx="9144000" cy="31750"/>
          </a:xfrm>
          <a:prstGeom prst="rect">
            <a:avLst/>
          </a:prstGeom>
          <a:gradFill rotWithShape="1">
            <a:gsLst>
              <a:gs pos="0">
                <a:srgbClr val="E58324"/>
              </a:gs>
              <a:gs pos="100000">
                <a:srgbClr val="E58324">
                  <a:gamma/>
                  <a:tint val="41176"/>
                  <a:invGamma/>
                </a:srgbClr>
              </a:gs>
            </a:gsLst>
            <a:lin ang="0" scaled="1"/>
          </a:gradFill>
          <a:ln w="9525">
            <a:noFill/>
            <a:miter lim="800000"/>
            <a:headEnd/>
            <a:tailEnd/>
          </a:ln>
          <a:effectLst/>
        </p:spPr>
        <p:txBody>
          <a:bodyPr wrap="none" anchor="ctr"/>
          <a:lstStyle/>
          <a:p>
            <a:pPr algn="ctr">
              <a:defRPr/>
            </a:pPr>
            <a:endParaRPr lang="fr-FR" sz="2400">
              <a:solidFill>
                <a:srgbClr val="E58324"/>
              </a:solidFill>
              <a:latin typeface="Tahoma" charset="0"/>
              <a:ea typeface="Arial" charset="0"/>
              <a:cs typeface="Arial" charset="0"/>
            </a:endParaRPr>
          </a:p>
        </p:txBody>
      </p:sp>
      <p:sp>
        <p:nvSpPr>
          <p:cNvPr id="11" name="Rectangle 9"/>
          <p:cNvSpPr>
            <a:spLocks noChangeArrowheads="1"/>
          </p:cNvSpPr>
          <p:nvPr/>
        </p:nvSpPr>
        <p:spPr bwMode="auto">
          <a:xfrm>
            <a:off x="0" y="0"/>
            <a:ext cx="352425" cy="381000"/>
          </a:xfrm>
          <a:prstGeom prst="rect">
            <a:avLst/>
          </a:prstGeom>
          <a:solidFill>
            <a:srgbClr val="E58324"/>
          </a:solidFill>
          <a:ln w="9525">
            <a:noFill/>
            <a:miter lim="800000"/>
            <a:headEnd/>
            <a:tailEnd/>
          </a:ln>
          <a:effectLst/>
        </p:spPr>
        <p:txBody>
          <a:bodyPr wrap="none" anchor="ctr"/>
          <a:lstStyle/>
          <a:p>
            <a:pPr>
              <a:defRPr/>
            </a:pPr>
            <a:endParaRPr lang="fr-FR" sz="2400">
              <a:latin typeface="Tahoma" charset="0"/>
              <a:ea typeface="Arial" charset="0"/>
              <a:cs typeface="Arial" charset="0"/>
            </a:endParaRPr>
          </a:p>
        </p:txBody>
      </p:sp>
      <p:sp>
        <p:nvSpPr>
          <p:cNvPr id="8202" name="Rectangle 2"/>
          <p:cNvSpPr>
            <a:spLocks noGrp="1" noChangeArrowheads="1"/>
          </p:cNvSpPr>
          <p:nvPr>
            <p:ph type="body" idx="1"/>
          </p:nvPr>
        </p:nvSpPr>
        <p:spPr bwMode="gray">
          <a:xfrm>
            <a:off x="352425" y="1143000"/>
            <a:ext cx="8683625"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8203" name="Rectangle 3"/>
          <p:cNvSpPr>
            <a:spLocks noGrp="1" noChangeArrowheads="1"/>
          </p:cNvSpPr>
          <p:nvPr>
            <p:ph type="title"/>
          </p:nvPr>
        </p:nvSpPr>
        <p:spPr bwMode="gray">
          <a:xfrm>
            <a:off x="352425" y="152400"/>
            <a:ext cx="8683625" cy="782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wipe dir="r"/>
  </p:transition>
  <p:txStyles>
    <p:titleStyle>
      <a:lvl1pPr algn="l" rtl="0" fontAlgn="base">
        <a:lnSpc>
          <a:spcPct val="90000"/>
        </a:lnSpc>
        <a:spcBef>
          <a:spcPct val="0"/>
        </a:spcBef>
        <a:spcAft>
          <a:spcPct val="0"/>
        </a:spcAft>
        <a:defRPr sz="2400" b="1">
          <a:solidFill>
            <a:srgbClr val="00218B"/>
          </a:solidFill>
          <a:latin typeface="+mj-lt"/>
          <a:ea typeface="+mj-ea"/>
          <a:cs typeface="+mj-cs"/>
        </a:defRPr>
      </a:lvl1pPr>
      <a:lvl2pPr algn="l" rtl="0" fontAlgn="base">
        <a:lnSpc>
          <a:spcPct val="90000"/>
        </a:lnSpc>
        <a:spcBef>
          <a:spcPct val="0"/>
        </a:spcBef>
        <a:spcAft>
          <a:spcPct val="0"/>
        </a:spcAft>
        <a:defRPr sz="2400" b="1">
          <a:solidFill>
            <a:srgbClr val="00218B"/>
          </a:solidFill>
          <a:latin typeface="Arial" charset="0"/>
          <a:cs typeface="Arial" charset="0"/>
        </a:defRPr>
      </a:lvl2pPr>
      <a:lvl3pPr algn="l" rtl="0" fontAlgn="base">
        <a:lnSpc>
          <a:spcPct val="90000"/>
        </a:lnSpc>
        <a:spcBef>
          <a:spcPct val="0"/>
        </a:spcBef>
        <a:spcAft>
          <a:spcPct val="0"/>
        </a:spcAft>
        <a:defRPr sz="2400" b="1">
          <a:solidFill>
            <a:srgbClr val="00218B"/>
          </a:solidFill>
          <a:latin typeface="Arial" charset="0"/>
          <a:cs typeface="Arial" charset="0"/>
        </a:defRPr>
      </a:lvl3pPr>
      <a:lvl4pPr algn="l" rtl="0" fontAlgn="base">
        <a:lnSpc>
          <a:spcPct val="90000"/>
        </a:lnSpc>
        <a:spcBef>
          <a:spcPct val="0"/>
        </a:spcBef>
        <a:spcAft>
          <a:spcPct val="0"/>
        </a:spcAft>
        <a:defRPr sz="2400" b="1">
          <a:solidFill>
            <a:srgbClr val="00218B"/>
          </a:solidFill>
          <a:latin typeface="Arial" charset="0"/>
          <a:cs typeface="Arial" charset="0"/>
        </a:defRPr>
      </a:lvl4pPr>
      <a:lvl5pPr algn="l" rtl="0" fontAlgn="base">
        <a:lnSpc>
          <a:spcPct val="90000"/>
        </a:lnSpc>
        <a:spcBef>
          <a:spcPct val="0"/>
        </a:spcBef>
        <a:spcAft>
          <a:spcPct val="0"/>
        </a:spcAft>
        <a:defRPr sz="2400" b="1">
          <a:solidFill>
            <a:srgbClr val="00218B"/>
          </a:solidFill>
          <a:latin typeface="Arial" charset="0"/>
          <a:cs typeface="Arial" charset="0"/>
        </a:defRPr>
      </a:lvl5pPr>
      <a:lvl6pPr marL="457200" algn="l" rtl="0" fontAlgn="base">
        <a:lnSpc>
          <a:spcPct val="90000"/>
        </a:lnSpc>
        <a:spcBef>
          <a:spcPct val="0"/>
        </a:spcBef>
        <a:spcAft>
          <a:spcPct val="0"/>
        </a:spcAft>
        <a:defRPr sz="2400" b="1">
          <a:solidFill>
            <a:srgbClr val="00218B"/>
          </a:solidFill>
          <a:latin typeface="Arial" charset="0"/>
          <a:cs typeface="Arial" charset="0"/>
        </a:defRPr>
      </a:lvl6pPr>
      <a:lvl7pPr marL="914400" algn="l" rtl="0" fontAlgn="base">
        <a:lnSpc>
          <a:spcPct val="90000"/>
        </a:lnSpc>
        <a:spcBef>
          <a:spcPct val="0"/>
        </a:spcBef>
        <a:spcAft>
          <a:spcPct val="0"/>
        </a:spcAft>
        <a:defRPr sz="2400" b="1">
          <a:solidFill>
            <a:srgbClr val="00218B"/>
          </a:solidFill>
          <a:latin typeface="Arial" charset="0"/>
          <a:cs typeface="Arial" charset="0"/>
        </a:defRPr>
      </a:lvl7pPr>
      <a:lvl8pPr marL="1371600" algn="l" rtl="0" fontAlgn="base">
        <a:lnSpc>
          <a:spcPct val="90000"/>
        </a:lnSpc>
        <a:spcBef>
          <a:spcPct val="0"/>
        </a:spcBef>
        <a:spcAft>
          <a:spcPct val="0"/>
        </a:spcAft>
        <a:defRPr sz="2400" b="1">
          <a:solidFill>
            <a:srgbClr val="00218B"/>
          </a:solidFill>
          <a:latin typeface="Arial" charset="0"/>
          <a:cs typeface="Arial" charset="0"/>
        </a:defRPr>
      </a:lvl8pPr>
      <a:lvl9pPr marL="1828800" algn="l" rtl="0" fontAlgn="base">
        <a:lnSpc>
          <a:spcPct val="90000"/>
        </a:lnSpc>
        <a:spcBef>
          <a:spcPct val="0"/>
        </a:spcBef>
        <a:spcAft>
          <a:spcPct val="0"/>
        </a:spcAft>
        <a:defRPr sz="2400" b="1">
          <a:solidFill>
            <a:srgbClr val="00218B"/>
          </a:solidFill>
          <a:latin typeface="Arial" charset="0"/>
          <a:cs typeface="Arial" charset="0"/>
        </a:defRPr>
      </a:lvl9pPr>
    </p:titleStyle>
    <p:bodyStyle>
      <a:lvl1pPr marL="266700" indent="-266700" algn="l" rtl="0" fontAlgn="base">
        <a:spcBef>
          <a:spcPct val="70000"/>
        </a:spcBef>
        <a:spcAft>
          <a:spcPct val="0"/>
        </a:spcAft>
        <a:buClr>
          <a:srgbClr val="E58324"/>
        </a:buClr>
        <a:buFont typeface="Times CE" pitchFamily="1" charset="0"/>
        <a:buChar char="•"/>
        <a:defRPr sz="1600" b="1">
          <a:solidFill>
            <a:srgbClr val="00218B"/>
          </a:solidFill>
          <a:latin typeface="+mn-lt"/>
          <a:ea typeface="+mn-ea"/>
          <a:cs typeface="+mn-cs"/>
        </a:defRPr>
      </a:lvl1pPr>
      <a:lvl2pPr marL="554038" indent="-285750" algn="l" rtl="0" fontAlgn="base">
        <a:lnSpc>
          <a:spcPct val="120000"/>
        </a:lnSpc>
        <a:spcBef>
          <a:spcPct val="40000"/>
        </a:spcBef>
        <a:spcAft>
          <a:spcPct val="0"/>
        </a:spcAft>
        <a:buClr>
          <a:srgbClr val="E58324"/>
        </a:buClr>
        <a:buChar char="&gt;"/>
        <a:defRPr sz="1400">
          <a:solidFill>
            <a:srgbClr val="00218B"/>
          </a:solidFill>
          <a:latin typeface="+mn-lt"/>
          <a:ea typeface="+mn-ea"/>
        </a:defRPr>
      </a:lvl2pPr>
      <a:lvl3pPr marL="784225" indent="-228600" algn="l" rtl="0" fontAlgn="base">
        <a:lnSpc>
          <a:spcPct val="120000"/>
        </a:lnSpc>
        <a:spcBef>
          <a:spcPct val="20000"/>
        </a:spcBef>
        <a:spcAft>
          <a:spcPct val="0"/>
        </a:spcAft>
        <a:buClr>
          <a:srgbClr val="E58324"/>
        </a:buClr>
        <a:buChar char="-"/>
        <a:defRPr sz="1200">
          <a:solidFill>
            <a:srgbClr val="00218B"/>
          </a:solidFill>
          <a:latin typeface="+mn-lt"/>
          <a:ea typeface="+mn-ea"/>
        </a:defRPr>
      </a:lvl3pPr>
      <a:lvl4pPr marL="1014413" indent="-228600" algn="l" rtl="0" fontAlgn="base">
        <a:lnSpc>
          <a:spcPct val="120000"/>
        </a:lnSpc>
        <a:spcBef>
          <a:spcPct val="20000"/>
        </a:spcBef>
        <a:spcAft>
          <a:spcPct val="0"/>
        </a:spcAft>
        <a:buClr>
          <a:srgbClr val="E58324"/>
        </a:buClr>
        <a:buFont typeface="Times" charset="0"/>
        <a:buChar char="•"/>
        <a:defRPr sz="1000">
          <a:solidFill>
            <a:srgbClr val="00218B"/>
          </a:solidFill>
          <a:latin typeface="+mn-lt"/>
          <a:ea typeface="+mn-ea"/>
        </a:defRPr>
      </a:lvl4pPr>
      <a:lvl5pPr marL="14335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5pPr>
      <a:lvl6pPr marL="18907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6pPr>
      <a:lvl7pPr marL="23479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7pPr>
      <a:lvl8pPr marL="28051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8pPr>
      <a:lvl9pPr marL="32623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bwMode="gray">
          <a:xfrm>
            <a:off x="352425" y="1143000"/>
            <a:ext cx="8683625"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2291" name="Rectangle 3"/>
          <p:cNvSpPr>
            <a:spLocks noGrp="1" noChangeArrowheads="1"/>
          </p:cNvSpPr>
          <p:nvPr>
            <p:ph type="title"/>
          </p:nvPr>
        </p:nvSpPr>
        <p:spPr bwMode="gray">
          <a:xfrm>
            <a:off x="352425" y="152400"/>
            <a:ext cx="8683625" cy="782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05477" name="Rectangle 5"/>
          <p:cNvSpPr>
            <a:spLocks noChangeArrowheads="1"/>
          </p:cNvSpPr>
          <p:nvPr/>
        </p:nvSpPr>
        <p:spPr bwMode="gray">
          <a:xfrm>
            <a:off x="8040688" y="6565900"/>
            <a:ext cx="850900" cy="176213"/>
          </a:xfrm>
          <a:prstGeom prst="rect">
            <a:avLst/>
          </a:prstGeom>
          <a:noFill/>
          <a:ln w="9525">
            <a:noFill/>
            <a:miter lim="800000"/>
            <a:headEnd/>
            <a:tailEnd/>
          </a:ln>
          <a:effectLst/>
        </p:spPr>
        <p:txBody>
          <a:bodyPr lIns="63500" tIns="26988" rIns="0" bIns="26988" anchor="b">
            <a:spAutoFit/>
          </a:bodyPr>
          <a:lstStyle/>
          <a:p>
            <a:pPr algn="r" defTabSz="923925" eaLnBrk="0" hangingPunct="0">
              <a:defRPr/>
            </a:pPr>
            <a:r>
              <a:rPr lang="fr-FR" sz="800" b="1">
                <a:solidFill>
                  <a:srgbClr val="E58324"/>
                </a:solidFill>
                <a:latin typeface="Arial" charset="0"/>
                <a:cs typeface="Arial" charset="0"/>
              </a:rPr>
              <a:t>Page </a:t>
            </a:r>
            <a:fld id="{AF855B7B-EEE0-4F3F-B14C-6EBE491F9585}" type="slidenum">
              <a:rPr lang="fr-FR" sz="800" b="1">
                <a:solidFill>
                  <a:srgbClr val="E58324"/>
                </a:solidFill>
                <a:latin typeface="Arial" charset="0"/>
                <a:cs typeface="Arial" charset="0"/>
              </a:rPr>
              <a:pPr algn="r" defTabSz="923925" eaLnBrk="0" hangingPunct="0">
                <a:defRPr/>
              </a:pPr>
              <a:t>‹N°›</a:t>
            </a:fld>
            <a:endParaRPr lang="fr-FR" sz="800" b="1">
              <a:solidFill>
                <a:srgbClr val="E58324"/>
              </a:solidFill>
              <a:latin typeface="Arial" charset="0"/>
              <a:cs typeface="Arial" charset="0"/>
            </a:endParaRPr>
          </a:p>
        </p:txBody>
      </p:sp>
      <p:sp>
        <p:nvSpPr>
          <p:cNvPr id="105478" name="Rectangle 6"/>
          <p:cNvSpPr>
            <a:spLocks noChangeArrowheads="1"/>
          </p:cNvSpPr>
          <p:nvPr/>
        </p:nvSpPr>
        <p:spPr bwMode="gray">
          <a:xfrm>
            <a:off x="2181225" y="6526213"/>
            <a:ext cx="4416425" cy="260350"/>
          </a:xfrm>
          <a:prstGeom prst="rect">
            <a:avLst/>
          </a:prstGeom>
          <a:noFill/>
          <a:ln w="9525">
            <a:noFill/>
            <a:miter lim="800000"/>
            <a:headEnd/>
            <a:tailEnd/>
          </a:ln>
          <a:effectLst/>
        </p:spPr>
        <p:txBody>
          <a:bodyPr wrap="none" anchor="ctr"/>
          <a:lstStyle/>
          <a:p>
            <a:pPr algn="ctr" eaLnBrk="0" hangingPunct="0">
              <a:lnSpc>
                <a:spcPct val="110000"/>
              </a:lnSpc>
              <a:defRPr/>
            </a:pPr>
            <a:endParaRPr lang="fr-FR" sz="800" i="1">
              <a:solidFill>
                <a:srgbClr val="000099"/>
              </a:solidFill>
              <a:latin typeface="Arial" charset="0"/>
              <a:ea typeface="Arial" charset="0"/>
              <a:cs typeface="Arial" charset="0"/>
            </a:endParaRPr>
          </a:p>
        </p:txBody>
      </p:sp>
      <p:sp>
        <p:nvSpPr>
          <p:cNvPr id="105483" name="Rectangle 11"/>
          <p:cNvSpPr>
            <a:spLocks noChangeArrowheads="1"/>
          </p:cNvSpPr>
          <p:nvPr/>
        </p:nvSpPr>
        <p:spPr bwMode="gray">
          <a:xfrm>
            <a:off x="0" y="946150"/>
            <a:ext cx="9144000" cy="31750"/>
          </a:xfrm>
          <a:prstGeom prst="rect">
            <a:avLst/>
          </a:prstGeom>
          <a:gradFill rotWithShape="1">
            <a:gsLst>
              <a:gs pos="0">
                <a:srgbClr val="E58324"/>
              </a:gs>
              <a:gs pos="100000">
                <a:srgbClr val="E58324">
                  <a:gamma/>
                  <a:tint val="41176"/>
                  <a:invGamma/>
                </a:srgbClr>
              </a:gs>
            </a:gsLst>
            <a:lin ang="0" scaled="1"/>
          </a:gradFill>
          <a:ln w="9525">
            <a:noFill/>
            <a:miter lim="800000"/>
            <a:headEnd/>
            <a:tailEnd/>
          </a:ln>
          <a:effectLst/>
        </p:spPr>
        <p:txBody>
          <a:bodyPr wrap="none" anchor="ctr"/>
          <a:lstStyle/>
          <a:p>
            <a:pPr algn="ctr">
              <a:defRPr/>
            </a:pPr>
            <a:endParaRPr lang="fr-FR" sz="2400">
              <a:solidFill>
                <a:srgbClr val="E58324"/>
              </a:solidFill>
              <a:latin typeface="Tahoma" charset="0"/>
              <a:ea typeface="Arial" charset="0"/>
              <a:cs typeface="Arial" charset="0"/>
            </a:endParaRPr>
          </a:p>
        </p:txBody>
      </p:sp>
      <p:sp>
        <p:nvSpPr>
          <p:cNvPr id="105490" name="Rectangle 18"/>
          <p:cNvSpPr>
            <a:spLocks noChangeArrowheads="1"/>
          </p:cNvSpPr>
          <p:nvPr/>
        </p:nvSpPr>
        <p:spPr bwMode="gray">
          <a:xfrm>
            <a:off x="2046288" y="6354763"/>
            <a:ext cx="5743575" cy="130175"/>
          </a:xfrm>
          <a:prstGeom prst="rect">
            <a:avLst/>
          </a:prstGeom>
          <a:noFill/>
          <a:ln w="9525">
            <a:noFill/>
            <a:miter lim="800000"/>
            <a:headEnd/>
            <a:tailEnd/>
          </a:ln>
          <a:effectLst/>
        </p:spPr>
        <p:txBody>
          <a:bodyPr lIns="36000" tIns="0" rIns="36000" bIns="0" anchor="ctr">
            <a:spAutoFit/>
          </a:bodyPr>
          <a:lstStyle/>
          <a:p>
            <a:pPr algn="ctr" eaLnBrk="0" hangingPunct="0">
              <a:lnSpc>
                <a:spcPct val="85000"/>
              </a:lnSpc>
            </a:pPr>
            <a:r>
              <a:rPr lang="en-US" sz="1000">
                <a:solidFill>
                  <a:srgbClr val="E58324"/>
                </a:solidFill>
              </a:rPr>
              <a:t>© </a:t>
            </a:r>
            <a:r>
              <a:rPr lang="fr-FR" sz="1000">
                <a:solidFill>
                  <a:srgbClr val="E58324"/>
                </a:solidFill>
              </a:rPr>
              <a:t>Crèche Bourdarias – Saint Ouen (93)</a:t>
            </a:r>
          </a:p>
        </p:txBody>
      </p:sp>
      <p:sp>
        <p:nvSpPr>
          <p:cNvPr id="105491" name="Rectangle 19"/>
          <p:cNvSpPr>
            <a:spLocks noChangeArrowheads="1"/>
          </p:cNvSpPr>
          <p:nvPr/>
        </p:nvSpPr>
        <p:spPr bwMode="auto">
          <a:xfrm>
            <a:off x="0" y="0"/>
            <a:ext cx="333375" cy="360363"/>
          </a:xfrm>
          <a:prstGeom prst="rect">
            <a:avLst/>
          </a:prstGeom>
          <a:solidFill>
            <a:srgbClr val="E58324"/>
          </a:solidFill>
          <a:ln w="9525">
            <a:noFill/>
            <a:miter lim="800000"/>
            <a:headEnd/>
            <a:tailEnd/>
          </a:ln>
          <a:effectLst/>
        </p:spPr>
        <p:txBody>
          <a:bodyPr wrap="none" anchor="ctr"/>
          <a:lstStyle/>
          <a:p>
            <a:pPr>
              <a:defRPr/>
            </a:pPr>
            <a:endParaRPr lang="fr-FR" sz="2400">
              <a:latin typeface="Tahoma" charset="0"/>
              <a:ea typeface="Arial" charset="0"/>
              <a:cs typeface="Arial" charset="0"/>
            </a:endParaRPr>
          </a:p>
        </p:txBody>
      </p:sp>
      <p:sp>
        <p:nvSpPr>
          <p:cNvPr id="105500" name="Rectangle 28"/>
          <p:cNvSpPr>
            <a:spLocks noChangeArrowheads="1"/>
          </p:cNvSpPr>
          <p:nvPr/>
        </p:nvSpPr>
        <p:spPr bwMode="gray">
          <a:xfrm>
            <a:off x="0" y="6096000"/>
            <a:ext cx="9144000" cy="31750"/>
          </a:xfrm>
          <a:prstGeom prst="rect">
            <a:avLst/>
          </a:prstGeom>
          <a:gradFill rotWithShape="1">
            <a:gsLst>
              <a:gs pos="0">
                <a:srgbClr val="E58324"/>
              </a:gs>
              <a:gs pos="100000">
                <a:srgbClr val="E58324">
                  <a:gamma/>
                  <a:tint val="41176"/>
                  <a:invGamma/>
                </a:srgbClr>
              </a:gs>
            </a:gsLst>
            <a:lin ang="0" scaled="1"/>
          </a:gradFill>
          <a:ln w="9525">
            <a:noFill/>
            <a:miter lim="800000"/>
            <a:headEnd/>
            <a:tailEnd/>
          </a:ln>
          <a:effectLst/>
        </p:spPr>
        <p:txBody>
          <a:bodyPr wrap="none" anchor="ctr"/>
          <a:lstStyle/>
          <a:p>
            <a:pPr algn="ctr">
              <a:defRPr/>
            </a:pPr>
            <a:endParaRPr lang="fr-FR" sz="2400">
              <a:solidFill>
                <a:srgbClr val="E58324"/>
              </a:solidFill>
              <a:latin typeface="Tahoma" charset="0"/>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wipe dir="r"/>
  </p:transition>
  <p:txStyles>
    <p:titleStyle>
      <a:lvl1pPr algn="l" rtl="0" fontAlgn="base">
        <a:lnSpc>
          <a:spcPct val="90000"/>
        </a:lnSpc>
        <a:spcBef>
          <a:spcPct val="0"/>
        </a:spcBef>
        <a:spcAft>
          <a:spcPct val="0"/>
        </a:spcAft>
        <a:defRPr sz="2400" b="1">
          <a:solidFill>
            <a:srgbClr val="00218B"/>
          </a:solidFill>
          <a:latin typeface="+mj-lt"/>
          <a:ea typeface="+mj-ea"/>
          <a:cs typeface="+mj-cs"/>
        </a:defRPr>
      </a:lvl1pPr>
      <a:lvl2pPr algn="l" rtl="0" fontAlgn="base">
        <a:lnSpc>
          <a:spcPct val="90000"/>
        </a:lnSpc>
        <a:spcBef>
          <a:spcPct val="0"/>
        </a:spcBef>
        <a:spcAft>
          <a:spcPct val="0"/>
        </a:spcAft>
        <a:defRPr sz="2400" b="1">
          <a:solidFill>
            <a:srgbClr val="00218B"/>
          </a:solidFill>
          <a:latin typeface="Arial" charset="0"/>
          <a:cs typeface="Arial" charset="0"/>
        </a:defRPr>
      </a:lvl2pPr>
      <a:lvl3pPr algn="l" rtl="0" fontAlgn="base">
        <a:lnSpc>
          <a:spcPct val="90000"/>
        </a:lnSpc>
        <a:spcBef>
          <a:spcPct val="0"/>
        </a:spcBef>
        <a:spcAft>
          <a:spcPct val="0"/>
        </a:spcAft>
        <a:defRPr sz="2400" b="1">
          <a:solidFill>
            <a:srgbClr val="00218B"/>
          </a:solidFill>
          <a:latin typeface="Arial" charset="0"/>
          <a:cs typeface="Arial" charset="0"/>
        </a:defRPr>
      </a:lvl3pPr>
      <a:lvl4pPr algn="l" rtl="0" fontAlgn="base">
        <a:lnSpc>
          <a:spcPct val="90000"/>
        </a:lnSpc>
        <a:spcBef>
          <a:spcPct val="0"/>
        </a:spcBef>
        <a:spcAft>
          <a:spcPct val="0"/>
        </a:spcAft>
        <a:defRPr sz="2400" b="1">
          <a:solidFill>
            <a:srgbClr val="00218B"/>
          </a:solidFill>
          <a:latin typeface="Arial" charset="0"/>
          <a:cs typeface="Arial" charset="0"/>
        </a:defRPr>
      </a:lvl4pPr>
      <a:lvl5pPr algn="l" rtl="0" fontAlgn="base">
        <a:lnSpc>
          <a:spcPct val="90000"/>
        </a:lnSpc>
        <a:spcBef>
          <a:spcPct val="0"/>
        </a:spcBef>
        <a:spcAft>
          <a:spcPct val="0"/>
        </a:spcAft>
        <a:defRPr sz="2400" b="1">
          <a:solidFill>
            <a:srgbClr val="00218B"/>
          </a:solidFill>
          <a:latin typeface="Arial" charset="0"/>
          <a:cs typeface="Arial" charset="0"/>
        </a:defRPr>
      </a:lvl5pPr>
      <a:lvl6pPr marL="457200" algn="l" rtl="0" fontAlgn="base">
        <a:lnSpc>
          <a:spcPct val="90000"/>
        </a:lnSpc>
        <a:spcBef>
          <a:spcPct val="0"/>
        </a:spcBef>
        <a:spcAft>
          <a:spcPct val="0"/>
        </a:spcAft>
        <a:defRPr sz="2400" b="1">
          <a:solidFill>
            <a:srgbClr val="00218B"/>
          </a:solidFill>
          <a:latin typeface="Arial" charset="0"/>
          <a:cs typeface="Arial" charset="0"/>
        </a:defRPr>
      </a:lvl6pPr>
      <a:lvl7pPr marL="914400" algn="l" rtl="0" fontAlgn="base">
        <a:lnSpc>
          <a:spcPct val="90000"/>
        </a:lnSpc>
        <a:spcBef>
          <a:spcPct val="0"/>
        </a:spcBef>
        <a:spcAft>
          <a:spcPct val="0"/>
        </a:spcAft>
        <a:defRPr sz="2400" b="1">
          <a:solidFill>
            <a:srgbClr val="00218B"/>
          </a:solidFill>
          <a:latin typeface="Arial" charset="0"/>
          <a:cs typeface="Arial" charset="0"/>
        </a:defRPr>
      </a:lvl7pPr>
      <a:lvl8pPr marL="1371600" algn="l" rtl="0" fontAlgn="base">
        <a:lnSpc>
          <a:spcPct val="90000"/>
        </a:lnSpc>
        <a:spcBef>
          <a:spcPct val="0"/>
        </a:spcBef>
        <a:spcAft>
          <a:spcPct val="0"/>
        </a:spcAft>
        <a:defRPr sz="2400" b="1">
          <a:solidFill>
            <a:srgbClr val="00218B"/>
          </a:solidFill>
          <a:latin typeface="Arial" charset="0"/>
          <a:cs typeface="Arial" charset="0"/>
        </a:defRPr>
      </a:lvl8pPr>
      <a:lvl9pPr marL="1828800" algn="l" rtl="0" fontAlgn="base">
        <a:lnSpc>
          <a:spcPct val="90000"/>
        </a:lnSpc>
        <a:spcBef>
          <a:spcPct val="0"/>
        </a:spcBef>
        <a:spcAft>
          <a:spcPct val="0"/>
        </a:spcAft>
        <a:defRPr sz="2400" b="1">
          <a:solidFill>
            <a:srgbClr val="00218B"/>
          </a:solidFill>
          <a:latin typeface="Arial" charset="0"/>
          <a:cs typeface="Arial" charset="0"/>
        </a:defRPr>
      </a:lvl9pPr>
    </p:titleStyle>
    <p:bodyStyle>
      <a:lvl1pPr marL="266700" indent="-266700" algn="l" rtl="0" fontAlgn="base">
        <a:spcBef>
          <a:spcPct val="70000"/>
        </a:spcBef>
        <a:spcAft>
          <a:spcPct val="0"/>
        </a:spcAft>
        <a:buClr>
          <a:srgbClr val="E58324"/>
        </a:buClr>
        <a:buFont typeface="Times CE" pitchFamily="1" charset="0"/>
        <a:buChar char="•"/>
        <a:defRPr sz="1600" b="1">
          <a:solidFill>
            <a:srgbClr val="00218B"/>
          </a:solidFill>
          <a:latin typeface="+mn-lt"/>
          <a:ea typeface="+mn-ea"/>
          <a:cs typeface="+mn-cs"/>
        </a:defRPr>
      </a:lvl1pPr>
      <a:lvl2pPr marL="554038" indent="-285750" algn="l" rtl="0" fontAlgn="base">
        <a:lnSpc>
          <a:spcPct val="120000"/>
        </a:lnSpc>
        <a:spcBef>
          <a:spcPct val="40000"/>
        </a:spcBef>
        <a:spcAft>
          <a:spcPct val="0"/>
        </a:spcAft>
        <a:buClr>
          <a:srgbClr val="E58324"/>
        </a:buClr>
        <a:buChar char="&gt;"/>
        <a:defRPr sz="1400">
          <a:solidFill>
            <a:srgbClr val="00218B"/>
          </a:solidFill>
          <a:latin typeface="+mn-lt"/>
          <a:ea typeface="+mn-ea"/>
        </a:defRPr>
      </a:lvl2pPr>
      <a:lvl3pPr marL="784225" indent="-228600" algn="l" rtl="0" fontAlgn="base">
        <a:lnSpc>
          <a:spcPct val="120000"/>
        </a:lnSpc>
        <a:spcBef>
          <a:spcPct val="20000"/>
        </a:spcBef>
        <a:spcAft>
          <a:spcPct val="0"/>
        </a:spcAft>
        <a:buClr>
          <a:srgbClr val="E58324"/>
        </a:buClr>
        <a:buChar char="-"/>
        <a:defRPr sz="1200">
          <a:solidFill>
            <a:srgbClr val="00218B"/>
          </a:solidFill>
          <a:latin typeface="+mn-lt"/>
          <a:ea typeface="+mn-ea"/>
        </a:defRPr>
      </a:lvl3pPr>
      <a:lvl4pPr marL="1014413" indent="-228600" algn="l" rtl="0" fontAlgn="base">
        <a:lnSpc>
          <a:spcPct val="120000"/>
        </a:lnSpc>
        <a:spcBef>
          <a:spcPct val="20000"/>
        </a:spcBef>
        <a:spcAft>
          <a:spcPct val="0"/>
        </a:spcAft>
        <a:buClr>
          <a:srgbClr val="E58324"/>
        </a:buClr>
        <a:buFont typeface="Times" charset="0"/>
        <a:buChar char="•"/>
        <a:defRPr sz="1000">
          <a:solidFill>
            <a:srgbClr val="00218B"/>
          </a:solidFill>
          <a:latin typeface="+mn-lt"/>
          <a:ea typeface="+mn-ea"/>
        </a:defRPr>
      </a:lvl4pPr>
      <a:lvl5pPr marL="14335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5pPr>
      <a:lvl6pPr marL="18907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6pPr>
      <a:lvl7pPr marL="23479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7pPr>
      <a:lvl8pPr marL="28051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8pPr>
      <a:lvl9pPr marL="3262313" indent="-228600" algn="l" rtl="0" fontAlgn="base">
        <a:lnSpc>
          <a:spcPct val="110000"/>
        </a:lnSpc>
        <a:spcBef>
          <a:spcPct val="20000"/>
        </a:spcBef>
        <a:spcAft>
          <a:spcPct val="0"/>
        </a:spcAft>
        <a:buClr>
          <a:srgbClr val="8F4D93"/>
        </a:buClr>
        <a:buChar char="»"/>
        <a:defRPr sz="1200">
          <a:solidFill>
            <a:srgbClr val="003399"/>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60375" y="115888"/>
            <a:ext cx="8683625" cy="782637"/>
          </a:xfrm>
        </p:spPr>
        <p:txBody>
          <a:bodyPr/>
          <a:lstStyle/>
          <a:p>
            <a:r>
              <a:rPr lang="fr-FR"/>
              <a:t>Charte pour l’égalité</a:t>
            </a:r>
          </a:p>
        </p:txBody>
      </p:sp>
      <p:sp>
        <p:nvSpPr>
          <p:cNvPr id="122883" name="Rectangle 3"/>
          <p:cNvSpPr>
            <a:spLocks noGrp="1" noChangeArrowheads="1"/>
          </p:cNvSpPr>
          <p:nvPr>
            <p:ph type="body" idx="1"/>
          </p:nvPr>
        </p:nvSpPr>
        <p:spPr>
          <a:xfrm>
            <a:off x="250825" y="2249488"/>
            <a:ext cx="8640763" cy="3051175"/>
          </a:xfrm>
        </p:spPr>
        <p:txBody>
          <a:bodyPr/>
          <a:lstStyle/>
          <a:p>
            <a:pPr marL="304800" indent="-304800"/>
            <a:r>
              <a:rPr lang="fr-FR" sz="1800" dirty="0">
                <a:latin typeface="Comic Sans MS" pitchFamily="66" charset="0"/>
              </a:rPr>
              <a:t>L’égalité fille </a:t>
            </a:r>
            <a:r>
              <a:rPr lang="fr-FR" sz="1800" dirty="0" smtClean="0">
                <a:latin typeface="Comic Sans MS" pitchFamily="66" charset="0"/>
              </a:rPr>
              <a:t>garçon </a:t>
            </a:r>
            <a:r>
              <a:rPr lang="fr-FR" sz="1800" dirty="0">
                <a:latin typeface="Comic Sans MS" pitchFamily="66" charset="0"/>
              </a:rPr>
              <a:t>ne </a:t>
            </a:r>
            <a:r>
              <a:rPr lang="fr-FR" sz="1800">
                <a:latin typeface="Comic Sans MS" pitchFamily="66" charset="0"/>
              </a:rPr>
              <a:t>s’improvise</a:t>
            </a:r>
            <a:r>
              <a:rPr lang="fr-FR" sz="1800" b="0">
                <a:latin typeface="Comic Sans MS" pitchFamily="66" charset="0"/>
              </a:rPr>
              <a:t> </a:t>
            </a:r>
            <a:r>
              <a:rPr lang="fr-FR" sz="1800" b="0" smtClean="0">
                <a:latin typeface="Comic Sans MS" pitchFamily="66" charset="0"/>
              </a:rPr>
              <a:t>pas mais </a:t>
            </a:r>
            <a:r>
              <a:rPr lang="fr-FR" sz="1800" dirty="0">
                <a:latin typeface="Comic Sans MS" pitchFamily="66" charset="0"/>
              </a:rPr>
              <a:t>elle impose</a:t>
            </a:r>
            <a:r>
              <a:rPr lang="fr-FR" sz="1800" b="0" dirty="0">
                <a:latin typeface="Comic Sans MS" pitchFamily="66" charset="0"/>
              </a:rPr>
              <a:t> en quelque sorte </a:t>
            </a:r>
            <a:r>
              <a:rPr lang="fr-FR" sz="1800" dirty="0">
                <a:latin typeface="Comic Sans MS" pitchFamily="66" charset="0"/>
              </a:rPr>
              <a:t>une interrogation à l’égard des stéréotypes</a:t>
            </a:r>
            <a:r>
              <a:rPr lang="fr-FR" sz="1800" b="0" dirty="0">
                <a:latin typeface="Comic Sans MS" pitchFamily="66" charset="0"/>
              </a:rPr>
              <a:t> de genre qui nous traversent tous de façon le plus souvent inconsciente. De fait ce questionnement ne va pas de soi.</a:t>
            </a:r>
          </a:p>
          <a:p>
            <a:pPr marL="304800" indent="-304800"/>
            <a:r>
              <a:rPr lang="fr-FR" sz="1800" dirty="0">
                <a:latin typeface="Comic Sans MS" pitchFamily="66" charset="0"/>
              </a:rPr>
              <a:t>Ce projet s’appuie</a:t>
            </a:r>
            <a:r>
              <a:rPr lang="fr-FR" sz="1800" b="0" dirty="0">
                <a:latin typeface="Comic Sans MS" pitchFamily="66" charset="0"/>
              </a:rPr>
              <a:t> d’une part </a:t>
            </a:r>
            <a:r>
              <a:rPr lang="fr-FR" sz="1800" dirty="0">
                <a:latin typeface="Comic Sans MS" pitchFamily="66" charset="0"/>
              </a:rPr>
              <a:t>sur les textes fondateurs en terme d’égalité hommes/femmes</a:t>
            </a:r>
            <a:r>
              <a:rPr lang="fr-FR" sz="1800" b="0" dirty="0">
                <a:latin typeface="Comic Sans MS" pitchFamily="66" charset="0"/>
              </a:rPr>
              <a:t> avec l’objectif d’impliquer ensemble parents et professionnels et d’engager le débat sur les enjeux de genre </a:t>
            </a:r>
            <a:r>
              <a:rPr lang="fr-FR" sz="1800" b="0" i="1" dirty="0">
                <a:latin typeface="Comic Sans MS" pitchFamily="66" charset="0"/>
              </a:rPr>
              <a:t>(droits de l’enfant ONU 1989, charte européenne pour l’égalité </a:t>
            </a:r>
            <a:r>
              <a:rPr lang="fr-FR" sz="1800" b="0" i="1" dirty="0" smtClean="0">
                <a:latin typeface="Comic Sans MS" pitchFamily="66" charset="0"/>
              </a:rPr>
              <a:t>des femmes et des hommes </a:t>
            </a:r>
            <a:r>
              <a:rPr lang="fr-FR" sz="1800" b="0" i="1" dirty="0">
                <a:latin typeface="Comic Sans MS" pitchFamily="66" charset="0"/>
              </a:rPr>
              <a:t>dans la vie locale).</a:t>
            </a:r>
            <a:endParaRPr lang="fr-FR" sz="1800" b="0" dirty="0">
              <a:latin typeface="Comic Sans MS" pitchFamily="66" charset="0"/>
            </a:endParaRPr>
          </a:p>
          <a:p>
            <a:pPr marL="304800" indent="-304800"/>
            <a:r>
              <a:rPr lang="fr-FR" sz="1800" dirty="0">
                <a:latin typeface="Comic Sans MS" pitchFamily="66" charset="0"/>
              </a:rPr>
              <a:t>Elle s’appuie aussi sur les valeurs déclinées à la crèche</a:t>
            </a:r>
            <a:r>
              <a:rPr lang="fr-FR" sz="1800" b="0" dirty="0">
                <a:latin typeface="Comic Sans MS" pitchFamily="66" charset="0"/>
              </a:rPr>
              <a:t> (respect de l’enfant, de son identité propre et sexuée, de sa </a:t>
            </a:r>
            <a:r>
              <a:rPr lang="fr-FR" sz="1800" b="0" dirty="0" smtClean="0">
                <a:latin typeface="Comic Sans MS" pitchFamily="66" charset="0"/>
              </a:rPr>
              <a:t>culture…).</a:t>
            </a:r>
            <a:endParaRPr lang="fr-FR" sz="1800" b="0" dirty="0">
              <a:latin typeface="Comic Sans MS" pitchFamily="66" charset="0"/>
            </a:endParaRPr>
          </a:p>
        </p:txBody>
      </p:sp>
      <p:sp>
        <p:nvSpPr>
          <p:cNvPr id="122898" name="Rectangle 18"/>
          <p:cNvSpPr>
            <a:spLocks noChangeArrowheads="1"/>
          </p:cNvSpPr>
          <p:nvPr/>
        </p:nvSpPr>
        <p:spPr bwMode="gray">
          <a:xfrm>
            <a:off x="2339975" y="1052513"/>
            <a:ext cx="6624638" cy="647700"/>
          </a:xfrm>
          <a:prstGeom prst="rect">
            <a:avLst/>
          </a:prstGeom>
          <a:noFill/>
          <a:ln w="9525">
            <a:noFill/>
            <a:miter lim="800000"/>
            <a:headEnd/>
            <a:tailEnd/>
          </a:ln>
        </p:spPr>
        <p:txBody>
          <a:bodyPr/>
          <a:lstStyle/>
          <a:p>
            <a:pPr marL="304800" indent="-304800" algn="r">
              <a:spcBef>
                <a:spcPct val="70000"/>
              </a:spcBef>
              <a:buClr>
                <a:srgbClr val="E58324"/>
              </a:buClr>
              <a:buFont typeface="Times CE" pitchFamily="1" charset="0"/>
              <a:buChar char="•"/>
            </a:pPr>
            <a:r>
              <a:rPr lang="fr-FR" sz="1600">
                <a:solidFill>
                  <a:srgbClr val="00218B"/>
                </a:solidFill>
                <a:latin typeface="Arial" charset="0"/>
                <a:ea typeface="ヒラギノ角ゴ Pro W3" charset="-128"/>
              </a:rPr>
              <a:t>«</a:t>
            </a:r>
            <a:r>
              <a:rPr lang="fr-FR" sz="1600">
                <a:solidFill>
                  <a:srgbClr val="00218B"/>
                </a:solidFill>
                <a:ea typeface="ヒラギノ角ゴ Pro W3" charset="-128"/>
              </a:rPr>
              <a:t>  L’enfant est plus petit que soi mais d’égale grandeur. »</a:t>
            </a:r>
            <a:r>
              <a:rPr lang="fr-FR" sz="1600" b="1">
                <a:solidFill>
                  <a:srgbClr val="00218B"/>
                </a:solidFill>
                <a:ea typeface="ヒラギノ角ゴ Pro W3" charset="-128"/>
              </a:rPr>
              <a:t> </a:t>
            </a:r>
          </a:p>
          <a:p>
            <a:pPr marL="304800" indent="-304800" algn="r">
              <a:spcBef>
                <a:spcPct val="70000"/>
              </a:spcBef>
              <a:buClr>
                <a:srgbClr val="E58324"/>
              </a:buClr>
              <a:buFont typeface="Times CE" pitchFamily="1" charset="0"/>
              <a:buNone/>
            </a:pPr>
            <a:r>
              <a:rPr lang="fr-FR" sz="1600" b="1">
                <a:solidFill>
                  <a:srgbClr val="00218B"/>
                </a:solidFill>
                <a:ea typeface="ヒラギノ角ゴ Pro W3" charset="-128"/>
              </a:rPr>
              <a:t>Françoise DOLTO</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Line 2"/>
          <p:cNvSpPr>
            <a:spLocks noChangeShapeType="1"/>
          </p:cNvSpPr>
          <p:nvPr/>
        </p:nvSpPr>
        <p:spPr bwMode="auto">
          <a:xfrm flipH="1" flipV="1">
            <a:off x="1076325" y="3286125"/>
            <a:ext cx="3244850" cy="2522538"/>
          </a:xfrm>
          <a:prstGeom prst="line">
            <a:avLst/>
          </a:prstGeom>
          <a:noFill/>
          <a:ln w="9525">
            <a:solidFill>
              <a:schemeClr val="tx1"/>
            </a:solidFill>
            <a:round/>
            <a:headEnd/>
            <a:tailEnd/>
          </a:ln>
        </p:spPr>
        <p:txBody>
          <a:bodyPr/>
          <a:lstStyle/>
          <a:p>
            <a:endParaRPr lang="fr-FR"/>
          </a:p>
        </p:txBody>
      </p:sp>
      <p:sp>
        <p:nvSpPr>
          <p:cNvPr id="177155" name="Line 3"/>
          <p:cNvSpPr>
            <a:spLocks noChangeShapeType="1"/>
          </p:cNvSpPr>
          <p:nvPr/>
        </p:nvSpPr>
        <p:spPr bwMode="auto">
          <a:xfrm flipH="1" flipV="1">
            <a:off x="2725738" y="2071688"/>
            <a:ext cx="1593850" cy="3733800"/>
          </a:xfrm>
          <a:prstGeom prst="line">
            <a:avLst/>
          </a:prstGeom>
          <a:noFill/>
          <a:ln w="9525">
            <a:solidFill>
              <a:schemeClr val="tx1"/>
            </a:solidFill>
            <a:round/>
            <a:headEnd/>
            <a:tailEnd/>
          </a:ln>
        </p:spPr>
        <p:txBody>
          <a:bodyPr/>
          <a:lstStyle/>
          <a:p>
            <a:endParaRPr lang="fr-FR"/>
          </a:p>
        </p:txBody>
      </p:sp>
      <p:sp>
        <p:nvSpPr>
          <p:cNvPr id="177156" name="Line 4"/>
          <p:cNvSpPr>
            <a:spLocks noChangeShapeType="1"/>
          </p:cNvSpPr>
          <p:nvPr/>
        </p:nvSpPr>
        <p:spPr bwMode="auto">
          <a:xfrm flipV="1">
            <a:off x="4314825" y="1797050"/>
            <a:ext cx="0" cy="4008438"/>
          </a:xfrm>
          <a:prstGeom prst="line">
            <a:avLst/>
          </a:prstGeom>
          <a:noFill/>
          <a:ln w="9525">
            <a:solidFill>
              <a:schemeClr val="tx1"/>
            </a:solidFill>
            <a:round/>
            <a:headEnd/>
            <a:tailEnd/>
          </a:ln>
        </p:spPr>
        <p:txBody>
          <a:bodyPr/>
          <a:lstStyle/>
          <a:p>
            <a:endParaRPr lang="fr-FR"/>
          </a:p>
        </p:txBody>
      </p:sp>
      <p:sp>
        <p:nvSpPr>
          <p:cNvPr id="177157" name="Line 5"/>
          <p:cNvSpPr>
            <a:spLocks noChangeShapeType="1"/>
          </p:cNvSpPr>
          <p:nvPr/>
        </p:nvSpPr>
        <p:spPr bwMode="auto">
          <a:xfrm flipV="1">
            <a:off x="4314825" y="2295525"/>
            <a:ext cx="1304925" cy="3509963"/>
          </a:xfrm>
          <a:prstGeom prst="line">
            <a:avLst/>
          </a:prstGeom>
          <a:noFill/>
          <a:ln w="9525">
            <a:solidFill>
              <a:schemeClr val="tx1"/>
            </a:solidFill>
            <a:round/>
            <a:headEnd/>
            <a:tailEnd/>
          </a:ln>
        </p:spPr>
        <p:txBody>
          <a:bodyPr/>
          <a:lstStyle/>
          <a:p>
            <a:endParaRPr lang="fr-FR"/>
          </a:p>
        </p:txBody>
      </p:sp>
      <p:sp>
        <p:nvSpPr>
          <p:cNvPr id="177158" name="Line 6"/>
          <p:cNvSpPr>
            <a:spLocks noChangeShapeType="1"/>
          </p:cNvSpPr>
          <p:nvPr/>
        </p:nvSpPr>
        <p:spPr bwMode="auto">
          <a:xfrm flipV="1">
            <a:off x="4329113" y="1928813"/>
            <a:ext cx="2881312" cy="3875087"/>
          </a:xfrm>
          <a:prstGeom prst="line">
            <a:avLst/>
          </a:prstGeom>
          <a:noFill/>
          <a:ln w="9525">
            <a:solidFill>
              <a:schemeClr val="tx1"/>
            </a:solidFill>
            <a:round/>
            <a:headEnd/>
            <a:tailEnd/>
          </a:ln>
        </p:spPr>
        <p:txBody>
          <a:bodyPr/>
          <a:lstStyle/>
          <a:p>
            <a:endParaRPr lang="fr-FR"/>
          </a:p>
        </p:txBody>
      </p:sp>
      <p:sp>
        <p:nvSpPr>
          <p:cNvPr id="177159" name="Line 7"/>
          <p:cNvSpPr>
            <a:spLocks noChangeShapeType="1"/>
          </p:cNvSpPr>
          <p:nvPr/>
        </p:nvSpPr>
        <p:spPr bwMode="auto">
          <a:xfrm flipV="1">
            <a:off x="4340225" y="3357563"/>
            <a:ext cx="3594100" cy="2447925"/>
          </a:xfrm>
          <a:prstGeom prst="line">
            <a:avLst/>
          </a:prstGeom>
          <a:noFill/>
          <a:ln w="9525">
            <a:solidFill>
              <a:schemeClr val="tx1"/>
            </a:solidFill>
            <a:round/>
            <a:headEnd/>
            <a:tailEnd/>
          </a:ln>
        </p:spPr>
        <p:txBody>
          <a:bodyPr/>
          <a:lstStyle/>
          <a:p>
            <a:endParaRPr lang="fr-FR"/>
          </a:p>
        </p:txBody>
      </p:sp>
      <p:sp>
        <p:nvSpPr>
          <p:cNvPr id="164877" name="Oval 13"/>
          <p:cNvSpPr>
            <a:spLocks noChangeArrowheads="1"/>
          </p:cNvSpPr>
          <p:nvPr/>
        </p:nvSpPr>
        <p:spPr bwMode="auto">
          <a:xfrm rot="2406281">
            <a:off x="6423845" y="1058447"/>
            <a:ext cx="1441837" cy="1944687"/>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 au respect</a:t>
            </a:r>
          </a:p>
          <a:p>
            <a:pPr algn="ctr">
              <a:defRPr/>
            </a:pPr>
            <a:r>
              <a:rPr lang="fr-FR" sz="1400" dirty="0">
                <a:solidFill>
                  <a:srgbClr val="9900CC"/>
                </a:solidFill>
                <a:cs typeface="Arial" charset="0"/>
              </a:rPr>
              <a:t>des grandes</a:t>
            </a:r>
          </a:p>
          <a:p>
            <a:pPr algn="ctr">
              <a:defRPr/>
            </a:pPr>
            <a:r>
              <a:rPr lang="fr-FR" sz="1400" dirty="0">
                <a:solidFill>
                  <a:srgbClr val="9900CC"/>
                </a:solidFill>
                <a:cs typeface="Arial" charset="0"/>
              </a:rPr>
              <a:t>étapes de</a:t>
            </a:r>
          </a:p>
          <a:p>
            <a:pPr algn="ctr">
              <a:defRPr/>
            </a:pPr>
            <a:r>
              <a:rPr lang="fr-FR" sz="1400" dirty="0">
                <a:solidFill>
                  <a:srgbClr val="9900CC"/>
                </a:solidFill>
                <a:cs typeface="Arial" charset="0"/>
              </a:rPr>
              <a:t>développement</a:t>
            </a:r>
          </a:p>
        </p:txBody>
      </p:sp>
      <p:sp>
        <p:nvSpPr>
          <p:cNvPr id="164878" name="Oval 14"/>
          <p:cNvSpPr>
            <a:spLocks noChangeArrowheads="1"/>
          </p:cNvSpPr>
          <p:nvPr/>
        </p:nvSpPr>
        <p:spPr bwMode="auto">
          <a:xfrm rot="20321747">
            <a:off x="2091996" y="1135469"/>
            <a:ext cx="1366875" cy="180022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 la </a:t>
            </a:r>
          </a:p>
          <a:p>
            <a:pPr algn="ctr">
              <a:defRPr/>
            </a:pPr>
            <a:r>
              <a:rPr lang="fr-FR" sz="1400" dirty="0">
                <a:solidFill>
                  <a:srgbClr val="9900CC"/>
                </a:solidFill>
                <a:cs typeface="Arial" charset="0"/>
              </a:rPr>
              <a:t>reconnaissance </a:t>
            </a:r>
          </a:p>
          <a:p>
            <a:pPr algn="ctr">
              <a:defRPr/>
            </a:pPr>
            <a:r>
              <a:rPr lang="fr-FR" sz="1400" dirty="0">
                <a:solidFill>
                  <a:srgbClr val="9900CC"/>
                </a:solidFill>
                <a:cs typeface="Arial" charset="0"/>
              </a:rPr>
              <a:t>du langage</a:t>
            </a:r>
          </a:p>
          <a:p>
            <a:pPr algn="ctr">
              <a:defRPr/>
            </a:pPr>
            <a:r>
              <a:rPr lang="fr-FR" sz="1400" dirty="0">
                <a:solidFill>
                  <a:srgbClr val="9900CC"/>
                </a:solidFill>
                <a:cs typeface="Arial" charset="0"/>
              </a:rPr>
              <a:t>maternel</a:t>
            </a:r>
          </a:p>
        </p:txBody>
      </p:sp>
      <p:sp>
        <p:nvSpPr>
          <p:cNvPr id="164879" name="Oval 15"/>
          <p:cNvSpPr>
            <a:spLocks noChangeArrowheads="1"/>
          </p:cNvSpPr>
          <p:nvPr/>
        </p:nvSpPr>
        <p:spPr bwMode="auto">
          <a:xfrm rot="3488902">
            <a:off x="5567656" y="3683443"/>
            <a:ext cx="1152745" cy="180022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au respect</a:t>
            </a:r>
          </a:p>
          <a:p>
            <a:pPr algn="ctr">
              <a:defRPr/>
            </a:pPr>
            <a:r>
              <a:rPr lang="fr-FR" sz="1400" dirty="0">
                <a:solidFill>
                  <a:srgbClr val="9900CC"/>
                </a:solidFill>
                <a:cs typeface="Arial" charset="0"/>
              </a:rPr>
              <a:t>des </a:t>
            </a:r>
          </a:p>
          <a:p>
            <a:pPr algn="ctr">
              <a:defRPr/>
            </a:pPr>
            <a:r>
              <a:rPr lang="fr-FR" sz="1400" dirty="0">
                <a:solidFill>
                  <a:srgbClr val="9900CC"/>
                </a:solidFill>
                <a:cs typeface="Arial" charset="0"/>
              </a:rPr>
              <a:t>habitudes</a:t>
            </a:r>
          </a:p>
          <a:p>
            <a:pPr algn="ctr">
              <a:defRPr/>
            </a:pPr>
            <a:r>
              <a:rPr lang="fr-FR" sz="1400" dirty="0">
                <a:solidFill>
                  <a:srgbClr val="9900CC"/>
                </a:solidFill>
                <a:cs typeface="Arial" charset="0"/>
              </a:rPr>
              <a:t>culturelles</a:t>
            </a:r>
          </a:p>
        </p:txBody>
      </p:sp>
      <p:sp>
        <p:nvSpPr>
          <p:cNvPr id="164880" name="Oval 16"/>
          <p:cNvSpPr>
            <a:spLocks noChangeArrowheads="1"/>
          </p:cNvSpPr>
          <p:nvPr/>
        </p:nvSpPr>
        <p:spPr bwMode="auto">
          <a:xfrm>
            <a:off x="3807831" y="1060422"/>
            <a:ext cx="1008988" cy="1225570"/>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a:t>
            </a:r>
          </a:p>
          <a:p>
            <a:pPr algn="ctr">
              <a:defRPr/>
            </a:pPr>
            <a:r>
              <a:rPr lang="fr-FR" sz="1400" dirty="0">
                <a:solidFill>
                  <a:srgbClr val="9900CC"/>
                </a:solidFill>
                <a:cs typeface="Arial" charset="0"/>
              </a:rPr>
              <a:t>l’éducation</a:t>
            </a:r>
            <a:endParaRPr lang="fr-FR" dirty="0">
              <a:cs typeface="Arial" charset="0"/>
            </a:endParaRPr>
          </a:p>
        </p:txBody>
      </p:sp>
      <p:sp>
        <p:nvSpPr>
          <p:cNvPr id="164881" name="Oval 17"/>
          <p:cNvSpPr>
            <a:spLocks noChangeArrowheads="1"/>
          </p:cNvSpPr>
          <p:nvPr/>
        </p:nvSpPr>
        <p:spPr bwMode="auto">
          <a:xfrm rot="18401187">
            <a:off x="2102248" y="3789610"/>
            <a:ext cx="1079890" cy="1427196"/>
          </a:xfrm>
          <a:prstGeom prst="ellipse">
            <a:avLst/>
          </a:prstGeom>
          <a:solidFill>
            <a:srgbClr val="B4F76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99"/>
                </a:solidFill>
                <a:cs typeface="Arial" charset="0"/>
              </a:rPr>
              <a:t>Droit</a:t>
            </a:r>
          </a:p>
          <a:p>
            <a:pPr algn="ctr">
              <a:defRPr/>
            </a:pPr>
            <a:r>
              <a:rPr lang="fr-FR" sz="1400" dirty="0">
                <a:solidFill>
                  <a:srgbClr val="990099"/>
                </a:solidFill>
                <a:cs typeface="Arial" charset="0"/>
              </a:rPr>
              <a:t>à </a:t>
            </a:r>
          </a:p>
          <a:p>
            <a:pPr algn="ctr">
              <a:defRPr/>
            </a:pPr>
            <a:r>
              <a:rPr lang="fr-FR" sz="1400" dirty="0">
                <a:solidFill>
                  <a:srgbClr val="990099"/>
                </a:solidFill>
                <a:cs typeface="Arial" charset="0"/>
              </a:rPr>
              <a:t>La sécurité</a:t>
            </a:r>
          </a:p>
        </p:txBody>
      </p:sp>
      <p:sp>
        <p:nvSpPr>
          <p:cNvPr id="164882" name="Oval 18"/>
          <p:cNvSpPr>
            <a:spLocks noChangeArrowheads="1"/>
          </p:cNvSpPr>
          <p:nvPr/>
        </p:nvSpPr>
        <p:spPr bwMode="auto">
          <a:xfrm rot="3318667">
            <a:off x="6957350" y="2724700"/>
            <a:ext cx="1295602" cy="1642868"/>
          </a:xfrm>
          <a:prstGeom prst="ellipse">
            <a:avLst/>
          </a:prstGeom>
          <a:solidFill>
            <a:srgbClr val="B4F76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a:t>
            </a:r>
          </a:p>
          <a:p>
            <a:pPr algn="ctr">
              <a:defRPr/>
            </a:pPr>
            <a:r>
              <a:rPr lang="fr-FR" sz="1400" dirty="0">
                <a:solidFill>
                  <a:srgbClr val="9900CC"/>
                </a:solidFill>
                <a:cs typeface="Arial" charset="0"/>
              </a:rPr>
              <a:t>L’alimentation</a:t>
            </a:r>
          </a:p>
        </p:txBody>
      </p:sp>
      <p:sp>
        <p:nvSpPr>
          <p:cNvPr id="164883" name="Oval 19"/>
          <p:cNvSpPr>
            <a:spLocks noChangeArrowheads="1"/>
          </p:cNvSpPr>
          <p:nvPr/>
        </p:nvSpPr>
        <p:spPr bwMode="auto">
          <a:xfrm rot="1284879">
            <a:off x="4607384" y="2754313"/>
            <a:ext cx="1079127" cy="1800225"/>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a:solidFill>
                  <a:srgbClr val="9900CC"/>
                </a:solidFill>
                <a:cs typeface="Arial" charset="0"/>
              </a:rPr>
              <a:t>Droit</a:t>
            </a:r>
          </a:p>
          <a:p>
            <a:pPr algn="ctr">
              <a:defRPr/>
            </a:pPr>
            <a:r>
              <a:rPr lang="fr-FR" sz="1400">
                <a:solidFill>
                  <a:srgbClr val="9900CC"/>
                </a:solidFill>
                <a:cs typeface="Arial" charset="0"/>
              </a:rPr>
              <a:t>au respect</a:t>
            </a:r>
          </a:p>
          <a:p>
            <a:pPr algn="ctr">
              <a:defRPr/>
            </a:pPr>
            <a:r>
              <a:rPr lang="fr-FR" sz="1400">
                <a:solidFill>
                  <a:srgbClr val="9900CC"/>
                </a:solidFill>
                <a:cs typeface="Arial" charset="0"/>
              </a:rPr>
              <a:t>de l’enfant</a:t>
            </a:r>
          </a:p>
          <a:p>
            <a:pPr algn="ctr">
              <a:defRPr/>
            </a:pPr>
            <a:r>
              <a:rPr lang="fr-FR" sz="1400">
                <a:solidFill>
                  <a:srgbClr val="9900CC"/>
                </a:solidFill>
                <a:cs typeface="Arial" charset="0"/>
              </a:rPr>
              <a:t>dans sa tête</a:t>
            </a:r>
          </a:p>
          <a:p>
            <a:pPr algn="ctr">
              <a:defRPr/>
            </a:pPr>
            <a:r>
              <a:rPr lang="fr-FR" sz="1400">
                <a:solidFill>
                  <a:srgbClr val="9900CC"/>
                </a:solidFill>
                <a:cs typeface="Arial" charset="0"/>
              </a:rPr>
              <a:t>et dans</a:t>
            </a:r>
          </a:p>
          <a:p>
            <a:pPr algn="ctr">
              <a:defRPr/>
            </a:pPr>
            <a:r>
              <a:rPr lang="fr-FR" sz="1400">
                <a:solidFill>
                  <a:srgbClr val="9900CC"/>
                </a:solidFill>
                <a:cs typeface="Arial" charset="0"/>
              </a:rPr>
              <a:t>son corps</a:t>
            </a:r>
          </a:p>
        </p:txBody>
      </p:sp>
      <p:sp>
        <p:nvSpPr>
          <p:cNvPr id="164884" name="Oval 20"/>
          <p:cNvSpPr>
            <a:spLocks noChangeArrowheads="1"/>
          </p:cNvSpPr>
          <p:nvPr/>
        </p:nvSpPr>
        <p:spPr bwMode="auto">
          <a:xfrm rot="20090157">
            <a:off x="2840907" y="2868163"/>
            <a:ext cx="1080306" cy="147244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a:t>
            </a:r>
          </a:p>
          <a:p>
            <a:pPr algn="ctr">
              <a:defRPr/>
            </a:pPr>
            <a:r>
              <a:rPr lang="fr-FR" sz="1400" dirty="0">
                <a:solidFill>
                  <a:srgbClr val="9900CC"/>
                </a:solidFill>
                <a:cs typeface="Arial" charset="0"/>
              </a:rPr>
              <a:t>l’identité</a:t>
            </a:r>
          </a:p>
        </p:txBody>
      </p:sp>
      <p:sp>
        <p:nvSpPr>
          <p:cNvPr id="164885" name="Oval 21"/>
          <p:cNvSpPr>
            <a:spLocks noChangeArrowheads="1"/>
          </p:cNvSpPr>
          <p:nvPr/>
        </p:nvSpPr>
        <p:spPr bwMode="auto">
          <a:xfrm>
            <a:off x="3820490" y="2428868"/>
            <a:ext cx="990023" cy="1357322"/>
          </a:xfrm>
          <a:prstGeom prst="ellipse">
            <a:avLst/>
          </a:prstGeom>
          <a:solidFill>
            <a:srgbClr val="B4F76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r>
              <a:rPr lang="fr-FR" dirty="0">
                <a:solidFill>
                  <a:srgbClr val="9900CC"/>
                </a:solidFill>
                <a:cs typeface="Arial" charset="0"/>
              </a:rPr>
              <a:t> </a:t>
            </a:r>
          </a:p>
          <a:p>
            <a:pPr algn="ctr">
              <a:defRPr/>
            </a:pPr>
            <a:r>
              <a:rPr lang="fr-FR" sz="1400" dirty="0">
                <a:solidFill>
                  <a:srgbClr val="9900CC"/>
                </a:solidFill>
                <a:cs typeface="Arial" charset="0"/>
              </a:rPr>
              <a:t>aux</a:t>
            </a:r>
          </a:p>
          <a:p>
            <a:pPr algn="ctr">
              <a:defRPr/>
            </a:pPr>
            <a:r>
              <a:rPr lang="fr-FR" sz="1400" dirty="0">
                <a:solidFill>
                  <a:srgbClr val="9900CC"/>
                </a:solidFill>
                <a:cs typeface="Arial" charset="0"/>
              </a:rPr>
              <a:t>soins</a:t>
            </a:r>
          </a:p>
        </p:txBody>
      </p:sp>
      <p:sp>
        <p:nvSpPr>
          <p:cNvPr id="164886" name="Oval 22"/>
          <p:cNvSpPr>
            <a:spLocks noChangeArrowheads="1"/>
          </p:cNvSpPr>
          <p:nvPr/>
        </p:nvSpPr>
        <p:spPr bwMode="auto">
          <a:xfrm rot="18431069">
            <a:off x="693133" y="2543298"/>
            <a:ext cx="1150804" cy="1738312"/>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 être</a:t>
            </a:r>
          </a:p>
          <a:p>
            <a:pPr algn="ctr">
              <a:defRPr/>
            </a:pPr>
            <a:r>
              <a:rPr lang="fr-FR" sz="1400" dirty="0">
                <a:solidFill>
                  <a:srgbClr val="9900CC"/>
                </a:solidFill>
                <a:cs typeface="Arial" charset="0"/>
              </a:rPr>
              <a:t>un </a:t>
            </a:r>
          </a:p>
          <a:p>
            <a:pPr algn="ctr">
              <a:defRPr/>
            </a:pPr>
            <a:r>
              <a:rPr lang="fr-FR" sz="1400" dirty="0">
                <a:solidFill>
                  <a:srgbClr val="9900CC"/>
                </a:solidFill>
                <a:cs typeface="Arial" charset="0"/>
              </a:rPr>
              <a:t>enfant</a:t>
            </a:r>
          </a:p>
        </p:txBody>
      </p:sp>
      <p:sp>
        <p:nvSpPr>
          <p:cNvPr id="177190" name="Rectangle 23"/>
          <p:cNvSpPr>
            <a:spLocks noGrp="1" noChangeArrowheads="1"/>
          </p:cNvSpPr>
          <p:nvPr>
            <p:ph type="title" sz="quarter" idx="4294967295"/>
          </p:nvPr>
        </p:nvSpPr>
        <p:spPr>
          <a:xfrm>
            <a:off x="519113" y="260350"/>
            <a:ext cx="8228012" cy="504825"/>
          </a:xfrm>
        </p:spPr>
        <p:txBody>
          <a:bodyPr/>
          <a:lstStyle/>
          <a:p>
            <a:r>
              <a:rPr lang="fr-FR">
                <a:latin typeface="Tahoma" pitchFamily="34" charset="0"/>
              </a:rPr>
              <a:t>Les règles du jeu</a:t>
            </a:r>
          </a:p>
        </p:txBody>
      </p:sp>
      <p:sp>
        <p:nvSpPr>
          <p:cNvPr id="164888" name="Oval 24"/>
          <p:cNvSpPr>
            <a:spLocks noChangeArrowheads="1"/>
          </p:cNvSpPr>
          <p:nvPr/>
        </p:nvSpPr>
        <p:spPr bwMode="auto">
          <a:xfrm rot="1209327">
            <a:off x="5033195" y="1276510"/>
            <a:ext cx="1293283" cy="1486276"/>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b="1" dirty="0">
                <a:solidFill>
                  <a:srgbClr val="9900CC"/>
                </a:solidFill>
                <a:cs typeface="Arial" charset="0"/>
              </a:rPr>
              <a:t>Droit</a:t>
            </a:r>
          </a:p>
          <a:p>
            <a:pPr algn="ctr">
              <a:defRPr/>
            </a:pPr>
            <a:r>
              <a:rPr lang="fr-FR" sz="1400" dirty="0">
                <a:solidFill>
                  <a:srgbClr val="9900CC"/>
                </a:solidFill>
                <a:cs typeface="Arial" charset="0"/>
              </a:rPr>
              <a:t>à</a:t>
            </a:r>
          </a:p>
          <a:p>
            <a:pPr algn="ctr">
              <a:defRPr/>
            </a:pPr>
            <a:r>
              <a:rPr lang="fr-FR" sz="1400" dirty="0">
                <a:solidFill>
                  <a:srgbClr val="9900CC"/>
                </a:solidFill>
                <a:cs typeface="Arial" charset="0"/>
              </a:rPr>
              <a:t>La parentalité</a:t>
            </a:r>
          </a:p>
        </p:txBody>
      </p:sp>
      <p:sp>
        <p:nvSpPr>
          <p:cNvPr id="177194" name="Line 25"/>
          <p:cNvSpPr>
            <a:spLocks noChangeShapeType="1"/>
          </p:cNvSpPr>
          <p:nvPr/>
        </p:nvSpPr>
        <p:spPr bwMode="auto">
          <a:xfrm>
            <a:off x="7993063" y="1844675"/>
            <a:ext cx="0" cy="9525"/>
          </a:xfrm>
          <a:prstGeom prst="line">
            <a:avLst/>
          </a:prstGeom>
          <a:noFill/>
          <a:ln w="9525">
            <a:solidFill>
              <a:schemeClr val="tx1"/>
            </a:solidFill>
            <a:round/>
            <a:headEnd/>
            <a:tailEnd/>
          </a:ln>
        </p:spPr>
        <p:txBody>
          <a:bodyPr/>
          <a:lstStyle/>
          <a:p>
            <a:endParaRPr lang="fr-FR"/>
          </a:p>
        </p:txBody>
      </p:sp>
      <p:sp>
        <p:nvSpPr>
          <p:cNvPr id="177195" name="Line 26"/>
          <p:cNvSpPr>
            <a:spLocks noChangeShapeType="1"/>
          </p:cNvSpPr>
          <p:nvPr/>
        </p:nvSpPr>
        <p:spPr bwMode="auto">
          <a:xfrm>
            <a:off x="7993063" y="1844675"/>
            <a:ext cx="0" cy="9525"/>
          </a:xfrm>
          <a:prstGeom prst="line">
            <a:avLst/>
          </a:prstGeom>
          <a:noFill/>
          <a:ln w="9525">
            <a:solidFill>
              <a:schemeClr val="tx1"/>
            </a:solidFill>
            <a:round/>
            <a:headEnd/>
            <a:tailEnd/>
          </a:ln>
        </p:spPr>
        <p:txBody>
          <a:bodyPr/>
          <a:lstStyle/>
          <a:p>
            <a:endParaRPr lang="fr-FR"/>
          </a:p>
        </p:txBody>
      </p:sp>
      <p:grpSp>
        <p:nvGrpSpPr>
          <p:cNvPr id="177204" name="Group 52"/>
          <p:cNvGrpSpPr>
            <a:grpSpLocks/>
          </p:cNvGrpSpPr>
          <p:nvPr/>
        </p:nvGrpSpPr>
        <p:grpSpPr bwMode="auto">
          <a:xfrm>
            <a:off x="0" y="5805488"/>
            <a:ext cx="9144000" cy="1052512"/>
            <a:chOff x="0" y="3539"/>
            <a:chExt cx="5760" cy="781"/>
          </a:xfrm>
        </p:grpSpPr>
        <p:pic>
          <p:nvPicPr>
            <p:cNvPr id="177205" name="Picture 8" descr="Bebachi_by_evening_falls"/>
            <p:cNvPicPr>
              <a:picLocks noChangeAspect="1" noChangeArrowheads="1"/>
            </p:cNvPicPr>
            <p:nvPr/>
          </p:nvPicPr>
          <p:blipFill>
            <a:blip r:embed="rId2" cstate="print"/>
            <a:srcRect/>
            <a:stretch>
              <a:fillRect/>
            </a:stretch>
          </p:blipFill>
          <p:spPr bwMode="gray">
            <a:xfrm>
              <a:off x="1111" y="3539"/>
              <a:ext cx="1170" cy="781"/>
            </a:xfrm>
            <a:prstGeom prst="rect">
              <a:avLst/>
            </a:prstGeom>
            <a:noFill/>
            <a:ln w="9525">
              <a:noFill/>
              <a:miter lim="800000"/>
              <a:headEnd/>
              <a:tailEnd/>
            </a:ln>
          </p:spPr>
        </p:pic>
        <p:pic>
          <p:nvPicPr>
            <p:cNvPr id="177206" name="Picture 9" descr="Bebachi_by_evening_falls"/>
            <p:cNvPicPr>
              <a:picLocks noChangeAspect="1" noChangeArrowheads="1"/>
            </p:cNvPicPr>
            <p:nvPr/>
          </p:nvPicPr>
          <p:blipFill>
            <a:blip r:embed="rId2" cstate="print"/>
            <a:srcRect/>
            <a:stretch>
              <a:fillRect/>
            </a:stretch>
          </p:blipFill>
          <p:spPr bwMode="gray">
            <a:xfrm>
              <a:off x="3424" y="3539"/>
              <a:ext cx="1215" cy="781"/>
            </a:xfrm>
            <a:prstGeom prst="rect">
              <a:avLst/>
            </a:prstGeom>
            <a:noFill/>
            <a:ln w="9525">
              <a:noFill/>
              <a:miter lim="800000"/>
              <a:headEnd/>
              <a:tailEnd/>
            </a:ln>
          </p:spPr>
        </p:pic>
        <p:pic>
          <p:nvPicPr>
            <p:cNvPr id="177207" name="Picture 10" descr="Bebachi_by_evening_falls"/>
            <p:cNvPicPr>
              <a:picLocks noChangeAspect="1" noChangeArrowheads="1"/>
            </p:cNvPicPr>
            <p:nvPr/>
          </p:nvPicPr>
          <p:blipFill>
            <a:blip r:embed="rId2" cstate="print"/>
            <a:srcRect/>
            <a:stretch>
              <a:fillRect/>
            </a:stretch>
          </p:blipFill>
          <p:spPr bwMode="gray">
            <a:xfrm>
              <a:off x="0" y="3539"/>
              <a:ext cx="1134" cy="781"/>
            </a:xfrm>
            <a:prstGeom prst="rect">
              <a:avLst/>
            </a:prstGeom>
            <a:noFill/>
            <a:ln w="9525">
              <a:noFill/>
              <a:miter lim="800000"/>
              <a:headEnd/>
              <a:tailEnd/>
            </a:ln>
          </p:spPr>
        </p:pic>
        <p:pic>
          <p:nvPicPr>
            <p:cNvPr id="177208" name="Picture 11" descr="Bebachi_by_evening_falls"/>
            <p:cNvPicPr>
              <a:picLocks noChangeAspect="1" noChangeArrowheads="1"/>
            </p:cNvPicPr>
            <p:nvPr/>
          </p:nvPicPr>
          <p:blipFill>
            <a:blip r:embed="rId2" cstate="print"/>
            <a:srcRect/>
            <a:stretch>
              <a:fillRect/>
            </a:stretch>
          </p:blipFill>
          <p:spPr bwMode="gray">
            <a:xfrm>
              <a:off x="2245" y="3539"/>
              <a:ext cx="1215" cy="781"/>
            </a:xfrm>
            <a:prstGeom prst="rect">
              <a:avLst/>
            </a:prstGeom>
            <a:noFill/>
            <a:ln w="9525">
              <a:noFill/>
              <a:miter lim="800000"/>
              <a:headEnd/>
              <a:tailEnd/>
            </a:ln>
          </p:spPr>
        </p:pic>
        <p:pic>
          <p:nvPicPr>
            <p:cNvPr id="177209" name="Picture 12" descr="Bebachi_by_evening_falls"/>
            <p:cNvPicPr>
              <a:picLocks noChangeAspect="1" noChangeArrowheads="1"/>
            </p:cNvPicPr>
            <p:nvPr/>
          </p:nvPicPr>
          <p:blipFill>
            <a:blip r:embed="rId2" cstate="print"/>
            <a:srcRect/>
            <a:stretch>
              <a:fillRect/>
            </a:stretch>
          </p:blipFill>
          <p:spPr bwMode="auto">
            <a:xfrm>
              <a:off x="4604" y="3543"/>
              <a:ext cx="1156" cy="777"/>
            </a:xfrm>
            <a:prstGeom prst="rect">
              <a:avLst/>
            </a:prstGeom>
            <a:noFill/>
            <a:ln w="9525">
              <a:noFill/>
              <a:miter lim="800000"/>
              <a:headEnd/>
              <a:tailEnd/>
            </a:ln>
          </p:spPr>
        </p:pic>
        <p:sp>
          <p:nvSpPr>
            <p:cNvPr id="177210" name="Line 27"/>
            <p:cNvSpPr>
              <a:spLocks noChangeShapeType="1"/>
            </p:cNvSpPr>
            <p:nvPr/>
          </p:nvSpPr>
          <p:spPr bwMode="auto">
            <a:xfrm>
              <a:off x="2926" y="3600"/>
              <a:ext cx="0" cy="0"/>
            </a:xfrm>
            <a:prstGeom prst="line">
              <a:avLst/>
            </a:prstGeom>
            <a:noFill/>
            <a:ln w="9525">
              <a:solidFill>
                <a:schemeClr val="tx1"/>
              </a:solidFill>
              <a:round/>
              <a:headEnd/>
              <a:tailEnd/>
            </a:ln>
          </p:spPr>
          <p:txBody>
            <a:bodyPr/>
            <a:lstStyle/>
            <a:p>
              <a:endParaRPr lang="fr-FR"/>
            </a:p>
          </p:txBody>
        </p:sp>
      </p:gr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Line 2"/>
          <p:cNvSpPr>
            <a:spLocks noChangeShapeType="1"/>
          </p:cNvSpPr>
          <p:nvPr/>
        </p:nvSpPr>
        <p:spPr bwMode="auto">
          <a:xfrm flipH="1" flipV="1">
            <a:off x="981075" y="3963988"/>
            <a:ext cx="495300" cy="401637"/>
          </a:xfrm>
          <a:prstGeom prst="line">
            <a:avLst/>
          </a:prstGeom>
          <a:noFill/>
          <a:ln w="9525">
            <a:solidFill>
              <a:schemeClr val="tx1"/>
            </a:solidFill>
            <a:round/>
            <a:headEnd/>
            <a:tailEnd/>
          </a:ln>
        </p:spPr>
        <p:txBody>
          <a:bodyPr/>
          <a:lstStyle/>
          <a:p>
            <a:endParaRPr lang="fr-FR"/>
          </a:p>
        </p:txBody>
      </p:sp>
      <p:sp>
        <p:nvSpPr>
          <p:cNvPr id="178179" name="Line 3"/>
          <p:cNvSpPr>
            <a:spLocks noChangeShapeType="1"/>
          </p:cNvSpPr>
          <p:nvPr/>
        </p:nvSpPr>
        <p:spPr bwMode="auto">
          <a:xfrm flipH="1" flipV="1">
            <a:off x="981075" y="2924175"/>
            <a:ext cx="638175" cy="1150938"/>
          </a:xfrm>
          <a:prstGeom prst="line">
            <a:avLst/>
          </a:prstGeom>
          <a:noFill/>
          <a:ln w="9525">
            <a:solidFill>
              <a:schemeClr val="tx1"/>
            </a:solidFill>
            <a:round/>
            <a:headEnd/>
            <a:tailEnd/>
          </a:ln>
        </p:spPr>
        <p:txBody>
          <a:bodyPr/>
          <a:lstStyle/>
          <a:p>
            <a:endParaRPr lang="fr-FR"/>
          </a:p>
        </p:txBody>
      </p:sp>
      <p:sp>
        <p:nvSpPr>
          <p:cNvPr id="178180" name="Line 4"/>
          <p:cNvSpPr>
            <a:spLocks noChangeShapeType="1"/>
          </p:cNvSpPr>
          <p:nvPr/>
        </p:nvSpPr>
        <p:spPr bwMode="auto">
          <a:xfrm flipV="1">
            <a:off x="4787900" y="3068638"/>
            <a:ext cx="792163" cy="2447925"/>
          </a:xfrm>
          <a:prstGeom prst="line">
            <a:avLst/>
          </a:prstGeom>
          <a:noFill/>
          <a:ln w="9525">
            <a:solidFill>
              <a:schemeClr val="tx1"/>
            </a:solidFill>
            <a:round/>
            <a:headEnd/>
            <a:tailEnd/>
          </a:ln>
        </p:spPr>
        <p:txBody>
          <a:bodyPr/>
          <a:lstStyle/>
          <a:p>
            <a:endParaRPr lang="fr-FR"/>
          </a:p>
        </p:txBody>
      </p:sp>
      <p:sp>
        <p:nvSpPr>
          <p:cNvPr id="178181" name="Line 5"/>
          <p:cNvSpPr>
            <a:spLocks noChangeShapeType="1"/>
          </p:cNvSpPr>
          <p:nvPr/>
        </p:nvSpPr>
        <p:spPr bwMode="auto">
          <a:xfrm flipV="1">
            <a:off x="4787900" y="3789363"/>
            <a:ext cx="3384550" cy="1727200"/>
          </a:xfrm>
          <a:prstGeom prst="line">
            <a:avLst/>
          </a:prstGeom>
          <a:noFill/>
          <a:ln w="9525">
            <a:solidFill>
              <a:schemeClr val="tx1"/>
            </a:solidFill>
            <a:round/>
            <a:headEnd/>
            <a:tailEnd/>
          </a:ln>
        </p:spPr>
        <p:txBody>
          <a:bodyPr/>
          <a:lstStyle/>
          <a:p>
            <a:endParaRPr lang="fr-FR"/>
          </a:p>
        </p:txBody>
      </p:sp>
      <p:sp>
        <p:nvSpPr>
          <p:cNvPr id="178182" name="Line 7"/>
          <p:cNvSpPr>
            <a:spLocks noChangeShapeType="1"/>
          </p:cNvSpPr>
          <p:nvPr/>
        </p:nvSpPr>
        <p:spPr bwMode="auto">
          <a:xfrm flipH="1" flipV="1">
            <a:off x="1979613" y="3716338"/>
            <a:ext cx="1296987" cy="2233612"/>
          </a:xfrm>
          <a:prstGeom prst="line">
            <a:avLst/>
          </a:prstGeom>
          <a:noFill/>
          <a:ln w="9525">
            <a:solidFill>
              <a:schemeClr val="tx1"/>
            </a:solidFill>
            <a:round/>
            <a:headEnd/>
            <a:tailEnd/>
          </a:ln>
        </p:spPr>
        <p:txBody>
          <a:bodyPr/>
          <a:lstStyle/>
          <a:p>
            <a:endParaRPr lang="fr-FR"/>
          </a:p>
        </p:txBody>
      </p:sp>
      <p:sp>
        <p:nvSpPr>
          <p:cNvPr id="178183" name="Line 8"/>
          <p:cNvSpPr>
            <a:spLocks noChangeShapeType="1"/>
          </p:cNvSpPr>
          <p:nvPr/>
        </p:nvSpPr>
        <p:spPr bwMode="auto">
          <a:xfrm flipH="1" flipV="1">
            <a:off x="1187450" y="5438775"/>
            <a:ext cx="2089150" cy="511175"/>
          </a:xfrm>
          <a:prstGeom prst="line">
            <a:avLst/>
          </a:prstGeom>
          <a:noFill/>
          <a:ln w="9525">
            <a:solidFill>
              <a:schemeClr val="tx1"/>
            </a:solidFill>
            <a:round/>
            <a:headEnd/>
            <a:tailEnd/>
          </a:ln>
        </p:spPr>
        <p:txBody>
          <a:bodyPr/>
          <a:lstStyle/>
          <a:p>
            <a:endParaRPr lang="fr-FR"/>
          </a:p>
        </p:txBody>
      </p:sp>
      <p:sp>
        <p:nvSpPr>
          <p:cNvPr id="178184" name="Line 9"/>
          <p:cNvSpPr>
            <a:spLocks noChangeShapeType="1"/>
          </p:cNvSpPr>
          <p:nvPr/>
        </p:nvSpPr>
        <p:spPr bwMode="auto">
          <a:xfrm flipH="1" flipV="1">
            <a:off x="3132138" y="4365625"/>
            <a:ext cx="144462" cy="1584325"/>
          </a:xfrm>
          <a:prstGeom prst="line">
            <a:avLst/>
          </a:prstGeom>
          <a:noFill/>
          <a:ln w="9525">
            <a:solidFill>
              <a:schemeClr val="tx1"/>
            </a:solidFill>
            <a:round/>
            <a:headEnd/>
            <a:tailEnd/>
          </a:ln>
        </p:spPr>
        <p:txBody>
          <a:bodyPr/>
          <a:lstStyle/>
          <a:p>
            <a:endParaRPr lang="fr-FR"/>
          </a:p>
        </p:txBody>
      </p:sp>
      <p:sp>
        <p:nvSpPr>
          <p:cNvPr id="178185" name="Line 11"/>
          <p:cNvSpPr>
            <a:spLocks noChangeShapeType="1"/>
          </p:cNvSpPr>
          <p:nvPr/>
        </p:nvSpPr>
        <p:spPr bwMode="auto">
          <a:xfrm flipV="1">
            <a:off x="4787900" y="4508500"/>
            <a:ext cx="1223963" cy="1008063"/>
          </a:xfrm>
          <a:prstGeom prst="line">
            <a:avLst/>
          </a:prstGeom>
          <a:noFill/>
          <a:ln w="9525">
            <a:solidFill>
              <a:schemeClr val="tx1"/>
            </a:solidFill>
            <a:round/>
            <a:headEnd/>
            <a:tailEnd/>
          </a:ln>
        </p:spPr>
        <p:txBody>
          <a:bodyPr/>
          <a:lstStyle/>
          <a:p>
            <a:endParaRPr lang="fr-FR"/>
          </a:p>
        </p:txBody>
      </p:sp>
      <p:sp>
        <p:nvSpPr>
          <p:cNvPr id="178186" name="Line 12"/>
          <p:cNvSpPr>
            <a:spLocks noChangeShapeType="1"/>
          </p:cNvSpPr>
          <p:nvPr/>
        </p:nvSpPr>
        <p:spPr bwMode="auto">
          <a:xfrm flipV="1">
            <a:off x="4787900" y="2924175"/>
            <a:ext cx="71438" cy="2592388"/>
          </a:xfrm>
          <a:prstGeom prst="line">
            <a:avLst/>
          </a:prstGeom>
          <a:noFill/>
          <a:ln w="9525">
            <a:solidFill>
              <a:schemeClr val="tx1"/>
            </a:solidFill>
            <a:round/>
            <a:headEnd/>
            <a:tailEnd/>
          </a:ln>
        </p:spPr>
        <p:txBody>
          <a:bodyPr/>
          <a:lstStyle/>
          <a:p>
            <a:endParaRPr lang="fr-FR"/>
          </a:p>
        </p:txBody>
      </p:sp>
      <p:sp>
        <p:nvSpPr>
          <p:cNvPr id="23564" name="Oval 13"/>
          <p:cNvSpPr>
            <a:spLocks noChangeArrowheads="1"/>
          </p:cNvSpPr>
          <p:nvPr/>
        </p:nvSpPr>
        <p:spPr bwMode="auto">
          <a:xfrm rot="-2329584">
            <a:off x="129062" y="4365625"/>
            <a:ext cx="1274789" cy="136842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Permets moi</a:t>
            </a:r>
          </a:p>
          <a:p>
            <a:pPr algn="ctr">
              <a:defRPr/>
            </a:pPr>
            <a:r>
              <a:rPr lang="fr-FR" sz="1400">
                <a:solidFill>
                  <a:srgbClr val="9933FF"/>
                </a:solidFill>
                <a:latin typeface="Arial" charset="0"/>
                <a:cs typeface="Arial" charset="0"/>
              </a:rPr>
              <a:t>de m’appuyer</a:t>
            </a:r>
          </a:p>
          <a:p>
            <a:pPr algn="ctr">
              <a:defRPr/>
            </a:pPr>
            <a:r>
              <a:rPr lang="fr-FR" sz="1400">
                <a:solidFill>
                  <a:srgbClr val="9933FF"/>
                </a:solidFill>
                <a:latin typeface="Arial" charset="0"/>
                <a:cs typeface="Arial" charset="0"/>
              </a:rPr>
              <a:t>sur mes parents</a:t>
            </a:r>
          </a:p>
          <a:p>
            <a:pPr algn="ctr">
              <a:defRPr/>
            </a:pPr>
            <a:r>
              <a:rPr lang="fr-FR" sz="1400">
                <a:solidFill>
                  <a:srgbClr val="9933FF"/>
                </a:solidFill>
                <a:latin typeface="Arial" charset="0"/>
                <a:cs typeface="Arial" charset="0"/>
              </a:rPr>
              <a:t>pour pouvoir</a:t>
            </a:r>
          </a:p>
          <a:p>
            <a:pPr algn="ctr">
              <a:defRPr/>
            </a:pPr>
            <a:r>
              <a:rPr lang="fr-FR" sz="1400">
                <a:solidFill>
                  <a:srgbClr val="9933FF"/>
                </a:solidFill>
                <a:latin typeface="Arial" charset="0"/>
                <a:cs typeface="Arial" charset="0"/>
              </a:rPr>
              <a:t>m’en séparer</a:t>
            </a:r>
          </a:p>
        </p:txBody>
      </p:sp>
      <p:sp>
        <p:nvSpPr>
          <p:cNvPr id="23565" name="Oval 14"/>
          <p:cNvSpPr>
            <a:spLocks noChangeArrowheads="1"/>
          </p:cNvSpPr>
          <p:nvPr/>
        </p:nvSpPr>
        <p:spPr bwMode="auto">
          <a:xfrm rot="-1295857">
            <a:off x="1160111" y="2427288"/>
            <a:ext cx="1152006" cy="1420812"/>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Accepte</a:t>
            </a:r>
          </a:p>
          <a:p>
            <a:pPr algn="ctr">
              <a:defRPr/>
            </a:pPr>
            <a:r>
              <a:rPr lang="fr-FR" sz="1400">
                <a:solidFill>
                  <a:srgbClr val="9933FF"/>
                </a:solidFill>
                <a:latin typeface="Arial" charset="0"/>
                <a:cs typeface="Arial" charset="0"/>
              </a:rPr>
              <a:t>mes</a:t>
            </a:r>
          </a:p>
          <a:p>
            <a:pPr algn="ctr">
              <a:defRPr/>
            </a:pPr>
            <a:r>
              <a:rPr lang="fr-FR" sz="1400">
                <a:solidFill>
                  <a:srgbClr val="9933FF"/>
                </a:solidFill>
                <a:latin typeface="Arial" charset="0"/>
                <a:cs typeface="Arial" charset="0"/>
              </a:rPr>
              <a:t>émotions</a:t>
            </a:r>
          </a:p>
          <a:p>
            <a:pPr algn="ctr">
              <a:defRPr/>
            </a:pPr>
            <a:r>
              <a:rPr lang="fr-FR" sz="1400">
                <a:solidFill>
                  <a:srgbClr val="9933FF"/>
                </a:solidFill>
                <a:latin typeface="Arial" charset="0"/>
                <a:cs typeface="Arial" charset="0"/>
              </a:rPr>
              <a:t>et</a:t>
            </a:r>
          </a:p>
          <a:p>
            <a:pPr algn="ctr">
              <a:defRPr/>
            </a:pPr>
            <a:r>
              <a:rPr lang="fr-FR" sz="1400">
                <a:solidFill>
                  <a:srgbClr val="9933FF"/>
                </a:solidFill>
                <a:latin typeface="Arial" charset="0"/>
                <a:cs typeface="Arial" charset="0"/>
              </a:rPr>
              <a:t>aide-moi</a:t>
            </a:r>
          </a:p>
          <a:p>
            <a:pPr algn="ctr">
              <a:defRPr/>
            </a:pPr>
            <a:r>
              <a:rPr lang="fr-FR" sz="1400">
                <a:solidFill>
                  <a:srgbClr val="9933FF"/>
                </a:solidFill>
                <a:latin typeface="Arial" charset="0"/>
                <a:cs typeface="Arial" charset="0"/>
              </a:rPr>
              <a:t>à grandir</a:t>
            </a:r>
          </a:p>
        </p:txBody>
      </p:sp>
      <p:sp>
        <p:nvSpPr>
          <p:cNvPr id="23566" name="Oval 15"/>
          <p:cNvSpPr>
            <a:spLocks noChangeArrowheads="1"/>
          </p:cNvSpPr>
          <p:nvPr/>
        </p:nvSpPr>
        <p:spPr bwMode="auto">
          <a:xfrm rot="-374515">
            <a:off x="2412273" y="1916113"/>
            <a:ext cx="1151903" cy="2449512"/>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Invite mes</a:t>
            </a:r>
          </a:p>
          <a:p>
            <a:pPr algn="ctr">
              <a:defRPr/>
            </a:pPr>
            <a:r>
              <a:rPr lang="fr-FR" sz="1400">
                <a:solidFill>
                  <a:srgbClr val="9933FF"/>
                </a:solidFill>
                <a:latin typeface="Arial" charset="0"/>
                <a:cs typeface="Arial" charset="0"/>
              </a:rPr>
              <a:t>parents à </a:t>
            </a:r>
          </a:p>
          <a:p>
            <a:pPr algn="ctr">
              <a:defRPr/>
            </a:pPr>
            <a:r>
              <a:rPr lang="fr-FR" sz="1400">
                <a:solidFill>
                  <a:srgbClr val="9933FF"/>
                </a:solidFill>
                <a:latin typeface="Arial" charset="0"/>
                <a:cs typeface="Arial" charset="0"/>
              </a:rPr>
              <a:t>découvrir la</a:t>
            </a:r>
          </a:p>
          <a:p>
            <a:pPr algn="ctr">
              <a:defRPr/>
            </a:pPr>
            <a:r>
              <a:rPr lang="fr-FR" sz="1400">
                <a:solidFill>
                  <a:srgbClr val="9933FF"/>
                </a:solidFill>
                <a:latin typeface="Arial" charset="0"/>
                <a:cs typeface="Arial" charset="0"/>
              </a:rPr>
              <a:t>vie de mon</a:t>
            </a:r>
          </a:p>
          <a:p>
            <a:pPr algn="ctr">
              <a:defRPr/>
            </a:pPr>
            <a:r>
              <a:rPr lang="fr-FR" sz="1400">
                <a:solidFill>
                  <a:srgbClr val="9933FF"/>
                </a:solidFill>
                <a:latin typeface="Arial" charset="0"/>
                <a:cs typeface="Arial" charset="0"/>
              </a:rPr>
              <a:t>lieu d’accueil</a:t>
            </a:r>
          </a:p>
          <a:p>
            <a:pPr algn="ctr">
              <a:defRPr/>
            </a:pPr>
            <a:r>
              <a:rPr lang="fr-FR" sz="1400">
                <a:solidFill>
                  <a:srgbClr val="9933FF"/>
                </a:solidFill>
                <a:latin typeface="Arial" charset="0"/>
                <a:cs typeface="Arial" charset="0"/>
              </a:rPr>
              <a:t>et mon </a:t>
            </a:r>
          </a:p>
          <a:p>
            <a:pPr algn="ctr">
              <a:defRPr/>
            </a:pPr>
            <a:r>
              <a:rPr lang="fr-FR" sz="1400">
                <a:solidFill>
                  <a:srgbClr val="9933FF"/>
                </a:solidFill>
                <a:latin typeface="Arial" charset="0"/>
                <a:cs typeface="Arial" charset="0"/>
              </a:rPr>
              <a:t>quotidien à</a:t>
            </a:r>
          </a:p>
          <a:p>
            <a:pPr algn="ctr">
              <a:defRPr/>
            </a:pPr>
            <a:r>
              <a:rPr lang="fr-FR" sz="1400">
                <a:solidFill>
                  <a:srgbClr val="9933FF"/>
                </a:solidFill>
                <a:latin typeface="Arial" charset="0"/>
                <a:cs typeface="Arial" charset="0"/>
              </a:rPr>
              <a:t>la crèche</a:t>
            </a:r>
          </a:p>
        </p:txBody>
      </p:sp>
      <p:sp>
        <p:nvSpPr>
          <p:cNvPr id="23567" name="Oval 16"/>
          <p:cNvSpPr>
            <a:spLocks noChangeArrowheads="1"/>
          </p:cNvSpPr>
          <p:nvPr/>
        </p:nvSpPr>
        <p:spPr bwMode="auto">
          <a:xfrm rot="-370778">
            <a:off x="4291158" y="2490788"/>
            <a:ext cx="1078838" cy="158432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Quand je </a:t>
            </a:r>
          </a:p>
          <a:p>
            <a:pPr algn="ctr">
              <a:defRPr/>
            </a:pPr>
            <a:r>
              <a:rPr lang="fr-FR" sz="1400">
                <a:solidFill>
                  <a:srgbClr val="9933FF"/>
                </a:solidFill>
                <a:latin typeface="Arial" charset="0"/>
                <a:cs typeface="Arial" charset="0"/>
              </a:rPr>
              <a:t>suis malade</a:t>
            </a:r>
          </a:p>
          <a:p>
            <a:pPr algn="ctr">
              <a:defRPr/>
            </a:pPr>
            <a:r>
              <a:rPr lang="fr-FR" sz="1400">
                <a:solidFill>
                  <a:srgbClr val="9933FF"/>
                </a:solidFill>
                <a:latin typeface="Arial" charset="0"/>
                <a:cs typeface="Arial" charset="0"/>
              </a:rPr>
              <a:t>emmène moi</a:t>
            </a:r>
          </a:p>
          <a:p>
            <a:pPr algn="ctr">
              <a:defRPr/>
            </a:pPr>
            <a:r>
              <a:rPr lang="fr-FR" sz="1400">
                <a:solidFill>
                  <a:srgbClr val="9933FF"/>
                </a:solidFill>
                <a:latin typeface="Arial" charset="0"/>
                <a:cs typeface="Arial" charset="0"/>
              </a:rPr>
              <a:t>voir le </a:t>
            </a:r>
          </a:p>
          <a:p>
            <a:pPr algn="ctr">
              <a:defRPr/>
            </a:pPr>
            <a:r>
              <a:rPr lang="fr-FR" sz="1400">
                <a:solidFill>
                  <a:srgbClr val="9933FF"/>
                </a:solidFill>
                <a:latin typeface="Arial" charset="0"/>
                <a:cs typeface="Arial" charset="0"/>
              </a:rPr>
              <a:t>médecin</a:t>
            </a:r>
          </a:p>
        </p:txBody>
      </p:sp>
      <p:sp>
        <p:nvSpPr>
          <p:cNvPr id="23568" name="Oval 17"/>
          <p:cNvSpPr>
            <a:spLocks noChangeArrowheads="1"/>
          </p:cNvSpPr>
          <p:nvPr/>
        </p:nvSpPr>
        <p:spPr bwMode="auto">
          <a:xfrm rot="1811372">
            <a:off x="5217508" y="3651250"/>
            <a:ext cx="1734881" cy="1368425"/>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Les petits noms </a:t>
            </a:r>
          </a:p>
          <a:p>
            <a:pPr algn="ctr">
              <a:defRPr/>
            </a:pPr>
            <a:r>
              <a:rPr lang="fr-FR" sz="1400">
                <a:solidFill>
                  <a:srgbClr val="9933FF"/>
                </a:solidFill>
                <a:latin typeface="Arial" charset="0"/>
                <a:cs typeface="Arial" charset="0"/>
              </a:rPr>
              <a:t>et surnoms sont</a:t>
            </a:r>
          </a:p>
          <a:p>
            <a:pPr algn="ctr">
              <a:defRPr/>
            </a:pPr>
            <a:r>
              <a:rPr lang="fr-FR" sz="1400">
                <a:solidFill>
                  <a:srgbClr val="9933FF"/>
                </a:solidFill>
                <a:latin typeface="Arial" charset="0"/>
                <a:cs typeface="Arial" charset="0"/>
              </a:rPr>
              <a:t>réservés à mes</a:t>
            </a:r>
          </a:p>
          <a:p>
            <a:pPr algn="ctr">
              <a:defRPr/>
            </a:pPr>
            <a:r>
              <a:rPr lang="fr-FR" sz="1400">
                <a:solidFill>
                  <a:srgbClr val="9933FF"/>
                </a:solidFill>
                <a:latin typeface="Arial" charset="0"/>
                <a:cs typeface="Arial" charset="0"/>
              </a:rPr>
              <a:t>parents</a:t>
            </a:r>
            <a:endParaRPr lang="fr-FR">
              <a:latin typeface="Arial" charset="0"/>
              <a:cs typeface="Arial" charset="0"/>
            </a:endParaRPr>
          </a:p>
        </p:txBody>
      </p:sp>
      <p:sp>
        <p:nvSpPr>
          <p:cNvPr id="178205" name="Line 19"/>
          <p:cNvSpPr>
            <a:spLocks noChangeShapeType="1"/>
          </p:cNvSpPr>
          <p:nvPr/>
        </p:nvSpPr>
        <p:spPr bwMode="auto">
          <a:xfrm flipV="1">
            <a:off x="5003800" y="4581525"/>
            <a:ext cx="0" cy="0"/>
          </a:xfrm>
          <a:prstGeom prst="line">
            <a:avLst/>
          </a:prstGeom>
          <a:noFill/>
          <a:ln w="9525">
            <a:solidFill>
              <a:schemeClr val="tx1"/>
            </a:solidFill>
            <a:round/>
            <a:headEnd/>
            <a:tailEnd/>
          </a:ln>
        </p:spPr>
        <p:txBody>
          <a:bodyPr/>
          <a:lstStyle/>
          <a:p>
            <a:endParaRPr lang="fr-FR"/>
          </a:p>
        </p:txBody>
      </p:sp>
      <p:sp>
        <p:nvSpPr>
          <p:cNvPr id="178206" name="Line 20"/>
          <p:cNvSpPr>
            <a:spLocks noChangeShapeType="1"/>
          </p:cNvSpPr>
          <p:nvPr/>
        </p:nvSpPr>
        <p:spPr bwMode="auto">
          <a:xfrm flipH="1" flipV="1">
            <a:off x="3059113" y="1341438"/>
            <a:ext cx="1728787" cy="4175125"/>
          </a:xfrm>
          <a:prstGeom prst="line">
            <a:avLst/>
          </a:prstGeom>
          <a:noFill/>
          <a:ln w="9525">
            <a:solidFill>
              <a:schemeClr val="tx1"/>
            </a:solidFill>
            <a:round/>
            <a:headEnd/>
            <a:tailEnd/>
          </a:ln>
        </p:spPr>
        <p:txBody>
          <a:bodyPr/>
          <a:lstStyle/>
          <a:p>
            <a:endParaRPr lang="fr-FR"/>
          </a:p>
        </p:txBody>
      </p:sp>
      <p:sp>
        <p:nvSpPr>
          <p:cNvPr id="23572" name="Oval 21"/>
          <p:cNvSpPr>
            <a:spLocks noChangeArrowheads="1"/>
          </p:cNvSpPr>
          <p:nvPr/>
        </p:nvSpPr>
        <p:spPr bwMode="auto">
          <a:xfrm rot="-858216">
            <a:off x="2179698" y="476250"/>
            <a:ext cx="1654516" cy="1295400"/>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Aide moi à trouver</a:t>
            </a:r>
          </a:p>
          <a:p>
            <a:pPr algn="ctr">
              <a:defRPr/>
            </a:pPr>
            <a:r>
              <a:rPr lang="fr-FR" sz="1400">
                <a:solidFill>
                  <a:srgbClr val="9933FF"/>
                </a:solidFill>
                <a:latin typeface="Arial" charset="0"/>
                <a:cs typeface="Arial" charset="0"/>
              </a:rPr>
              <a:t>mon rythme grâce</a:t>
            </a:r>
          </a:p>
          <a:p>
            <a:pPr algn="ctr">
              <a:defRPr/>
            </a:pPr>
            <a:r>
              <a:rPr lang="fr-FR" sz="1400">
                <a:solidFill>
                  <a:srgbClr val="9933FF"/>
                </a:solidFill>
                <a:latin typeface="Arial" charset="0"/>
                <a:cs typeface="Arial" charset="0"/>
              </a:rPr>
              <a:t>à ma feuille de</a:t>
            </a:r>
          </a:p>
          <a:p>
            <a:pPr algn="ctr">
              <a:defRPr/>
            </a:pPr>
            <a:r>
              <a:rPr lang="fr-FR" sz="1400">
                <a:solidFill>
                  <a:srgbClr val="9933FF"/>
                </a:solidFill>
                <a:latin typeface="Arial" charset="0"/>
                <a:cs typeface="Arial" charset="0"/>
              </a:rPr>
              <a:t>rythme</a:t>
            </a:r>
          </a:p>
        </p:txBody>
      </p:sp>
      <p:sp>
        <p:nvSpPr>
          <p:cNvPr id="23573" name="Oval 22"/>
          <p:cNvSpPr>
            <a:spLocks noChangeArrowheads="1"/>
          </p:cNvSpPr>
          <p:nvPr/>
        </p:nvSpPr>
        <p:spPr bwMode="auto">
          <a:xfrm rot="899315">
            <a:off x="4932868" y="1844675"/>
            <a:ext cx="1433485" cy="1223963"/>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Écoute moi,</a:t>
            </a:r>
          </a:p>
          <a:p>
            <a:pPr algn="ctr">
              <a:defRPr/>
            </a:pPr>
            <a:r>
              <a:rPr lang="fr-FR" sz="1400">
                <a:solidFill>
                  <a:srgbClr val="9933FF"/>
                </a:solidFill>
                <a:latin typeface="Arial" charset="0"/>
                <a:cs typeface="Arial" charset="0"/>
              </a:rPr>
              <a:t>Parle moi,</a:t>
            </a:r>
          </a:p>
          <a:p>
            <a:pPr algn="ctr">
              <a:defRPr/>
            </a:pPr>
            <a:r>
              <a:rPr lang="fr-FR" sz="1400">
                <a:solidFill>
                  <a:srgbClr val="9933FF"/>
                </a:solidFill>
                <a:latin typeface="Arial" charset="0"/>
                <a:cs typeface="Arial" charset="0"/>
              </a:rPr>
              <a:t>Porte moi</a:t>
            </a:r>
          </a:p>
          <a:p>
            <a:pPr algn="ctr">
              <a:defRPr/>
            </a:pPr>
            <a:r>
              <a:rPr lang="fr-FR" sz="1400">
                <a:solidFill>
                  <a:srgbClr val="9933FF"/>
                </a:solidFill>
                <a:latin typeface="Arial" charset="0"/>
                <a:cs typeface="Arial" charset="0"/>
              </a:rPr>
              <a:t>communiquons</a:t>
            </a:r>
          </a:p>
        </p:txBody>
      </p:sp>
      <p:sp>
        <p:nvSpPr>
          <p:cNvPr id="178213" name="Line 23"/>
          <p:cNvSpPr>
            <a:spLocks noChangeShapeType="1"/>
          </p:cNvSpPr>
          <p:nvPr/>
        </p:nvSpPr>
        <p:spPr bwMode="auto">
          <a:xfrm flipH="1" flipV="1">
            <a:off x="2312988" y="4905375"/>
            <a:ext cx="963612" cy="1044575"/>
          </a:xfrm>
          <a:prstGeom prst="line">
            <a:avLst/>
          </a:prstGeom>
          <a:noFill/>
          <a:ln w="9525">
            <a:solidFill>
              <a:schemeClr val="tx1"/>
            </a:solidFill>
            <a:round/>
            <a:headEnd/>
            <a:tailEnd/>
          </a:ln>
        </p:spPr>
        <p:txBody>
          <a:bodyPr/>
          <a:lstStyle/>
          <a:p>
            <a:endParaRPr lang="fr-FR"/>
          </a:p>
        </p:txBody>
      </p:sp>
      <p:sp>
        <p:nvSpPr>
          <p:cNvPr id="23575" name="Oval 24"/>
          <p:cNvSpPr>
            <a:spLocks noChangeArrowheads="1"/>
          </p:cNvSpPr>
          <p:nvPr/>
        </p:nvSpPr>
        <p:spPr bwMode="auto">
          <a:xfrm rot="-1994619">
            <a:off x="162988" y="2905125"/>
            <a:ext cx="1078126" cy="1441450"/>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Crois </a:t>
            </a:r>
          </a:p>
          <a:p>
            <a:pPr algn="ctr">
              <a:defRPr/>
            </a:pPr>
            <a:r>
              <a:rPr lang="fr-FR" sz="1400">
                <a:solidFill>
                  <a:srgbClr val="9933FF"/>
                </a:solidFill>
                <a:latin typeface="Arial" charset="0"/>
                <a:cs typeface="Arial" charset="0"/>
              </a:rPr>
              <a:t>en </a:t>
            </a:r>
          </a:p>
          <a:p>
            <a:pPr algn="ctr">
              <a:defRPr/>
            </a:pPr>
            <a:r>
              <a:rPr lang="fr-FR" sz="1400">
                <a:solidFill>
                  <a:srgbClr val="9933FF"/>
                </a:solidFill>
                <a:latin typeface="Arial" charset="0"/>
                <a:cs typeface="Arial" charset="0"/>
              </a:rPr>
              <a:t>mes </a:t>
            </a:r>
          </a:p>
          <a:p>
            <a:pPr algn="ctr">
              <a:defRPr/>
            </a:pPr>
            <a:r>
              <a:rPr lang="fr-FR" sz="1400">
                <a:solidFill>
                  <a:srgbClr val="9933FF"/>
                </a:solidFill>
                <a:latin typeface="Arial" charset="0"/>
                <a:cs typeface="Arial" charset="0"/>
              </a:rPr>
              <a:t>possibilités</a:t>
            </a:r>
          </a:p>
        </p:txBody>
      </p:sp>
      <p:sp>
        <p:nvSpPr>
          <p:cNvPr id="178217" name="Line 25"/>
          <p:cNvSpPr>
            <a:spLocks noChangeShapeType="1"/>
          </p:cNvSpPr>
          <p:nvPr/>
        </p:nvSpPr>
        <p:spPr bwMode="auto">
          <a:xfrm flipV="1">
            <a:off x="5580063" y="3716338"/>
            <a:ext cx="0" cy="0"/>
          </a:xfrm>
          <a:prstGeom prst="line">
            <a:avLst/>
          </a:prstGeom>
          <a:noFill/>
          <a:ln w="9525">
            <a:solidFill>
              <a:schemeClr val="tx1"/>
            </a:solidFill>
            <a:round/>
            <a:headEnd/>
            <a:tailEnd/>
          </a:ln>
        </p:spPr>
        <p:txBody>
          <a:bodyPr/>
          <a:lstStyle/>
          <a:p>
            <a:endParaRPr lang="fr-FR"/>
          </a:p>
        </p:txBody>
      </p:sp>
      <p:sp>
        <p:nvSpPr>
          <p:cNvPr id="178218" name="Line 26"/>
          <p:cNvSpPr>
            <a:spLocks noChangeShapeType="1"/>
          </p:cNvSpPr>
          <p:nvPr/>
        </p:nvSpPr>
        <p:spPr bwMode="auto">
          <a:xfrm flipH="1" flipV="1">
            <a:off x="4716463" y="1700213"/>
            <a:ext cx="71437" cy="792162"/>
          </a:xfrm>
          <a:prstGeom prst="line">
            <a:avLst/>
          </a:prstGeom>
          <a:noFill/>
          <a:ln w="9525">
            <a:solidFill>
              <a:schemeClr val="tx1"/>
            </a:solidFill>
            <a:round/>
            <a:headEnd/>
            <a:tailEnd/>
          </a:ln>
        </p:spPr>
        <p:txBody>
          <a:bodyPr/>
          <a:lstStyle/>
          <a:p>
            <a:endParaRPr lang="fr-FR"/>
          </a:p>
        </p:txBody>
      </p:sp>
      <p:sp>
        <p:nvSpPr>
          <p:cNvPr id="178219" name="Line 27"/>
          <p:cNvSpPr>
            <a:spLocks noChangeShapeType="1"/>
          </p:cNvSpPr>
          <p:nvPr/>
        </p:nvSpPr>
        <p:spPr bwMode="auto">
          <a:xfrm flipH="1" flipV="1">
            <a:off x="1116013" y="1916113"/>
            <a:ext cx="287337" cy="576262"/>
          </a:xfrm>
          <a:prstGeom prst="line">
            <a:avLst/>
          </a:prstGeom>
          <a:noFill/>
          <a:ln w="9525">
            <a:solidFill>
              <a:schemeClr val="tx1"/>
            </a:solidFill>
            <a:round/>
            <a:headEnd/>
            <a:tailEnd/>
          </a:ln>
        </p:spPr>
        <p:txBody>
          <a:bodyPr/>
          <a:lstStyle/>
          <a:p>
            <a:endParaRPr lang="fr-FR"/>
          </a:p>
        </p:txBody>
      </p:sp>
      <p:sp>
        <p:nvSpPr>
          <p:cNvPr id="178220" name="Line 28"/>
          <p:cNvSpPr>
            <a:spLocks noChangeShapeType="1"/>
          </p:cNvSpPr>
          <p:nvPr/>
        </p:nvSpPr>
        <p:spPr bwMode="auto">
          <a:xfrm flipH="1" flipV="1">
            <a:off x="2195513" y="2349500"/>
            <a:ext cx="215900" cy="719138"/>
          </a:xfrm>
          <a:prstGeom prst="line">
            <a:avLst/>
          </a:prstGeom>
          <a:noFill/>
          <a:ln w="9525">
            <a:solidFill>
              <a:schemeClr val="tx1"/>
            </a:solidFill>
            <a:round/>
            <a:headEnd/>
            <a:tailEnd/>
          </a:ln>
        </p:spPr>
        <p:txBody>
          <a:bodyPr/>
          <a:lstStyle/>
          <a:p>
            <a:endParaRPr lang="fr-FR"/>
          </a:p>
        </p:txBody>
      </p:sp>
      <p:sp>
        <p:nvSpPr>
          <p:cNvPr id="23580" name="Oval 29"/>
          <p:cNvSpPr>
            <a:spLocks noChangeArrowheads="1"/>
          </p:cNvSpPr>
          <p:nvPr/>
        </p:nvSpPr>
        <p:spPr bwMode="auto">
          <a:xfrm rot="-918393">
            <a:off x="252743" y="333375"/>
            <a:ext cx="1299161" cy="1728788"/>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Partage </a:t>
            </a:r>
          </a:p>
          <a:p>
            <a:pPr algn="ctr">
              <a:defRPr/>
            </a:pPr>
            <a:r>
              <a:rPr lang="fr-FR" sz="1400">
                <a:solidFill>
                  <a:srgbClr val="9933FF"/>
                </a:solidFill>
                <a:latin typeface="Arial" charset="0"/>
                <a:cs typeface="Arial" charset="0"/>
              </a:rPr>
              <a:t>avec moi</a:t>
            </a:r>
          </a:p>
          <a:p>
            <a:pPr algn="ctr">
              <a:defRPr/>
            </a:pPr>
            <a:r>
              <a:rPr lang="fr-FR" sz="1400">
                <a:solidFill>
                  <a:srgbClr val="9933FF"/>
                </a:solidFill>
                <a:latin typeface="Arial" charset="0"/>
                <a:cs typeface="Arial" charset="0"/>
              </a:rPr>
              <a:t>mes origines,</a:t>
            </a:r>
          </a:p>
          <a:p>
            <a:pPr algn="ctr">
              <a:defRPr/>
            </a:pPr>
            <a:r>
              <a:rPr lang="fr-FR" sz="1400">
                <a:solidFill>
                  <a:srgbClr val="9933FF"/>
                </a:solidFill>
                <a:latin typeface="Arial" charset="0"/>
                <a:cs typeface="Arial" charset="0"/>
              </a:rPr>
              <a:t> mes différences</a:t>
            </a:r>
          </a:p>
          <a:p>
            <a:pPr algn="ctr">
              <a:defRPr/>
            </a:pPr>
            <a:r>
              <a:rPr lang="fr-FR" sz="1400">
                <a:solidFill>
                  <a:srgbClr val="9933FF"/>
                </a:solidFill>
                <a:latin typeface="Arial" charset="0"/>
                <a:cs typeface="Arial" charset="0"/>
              </a:rPr>
              <a:t>sociales et</a:t>
            </a:r>
          </a:p>
          <a:p>
            <a:pPr algn="ctr">
              <a:defRPr/>
            </a:pPr>
            <a:r>
              <a:rPr lang="fr-FR" sz="1400">
                <a:solidFill>
                  <a:srgbClr val="9933FF"/>
                </a:solidFill>
                <a:latin typeface="Arial" charset="0"/>
                <a:cs typeface="Arial" charset="0"/>
              </a:rPr>
              <a:t>culturelles</a:t>
            </a:r>
          </a:p>
        </p:txBody>
      </p:sp>
      <p:sp>
        <p:nvSpPr>
          <p:cNvPr id="2" name="Oval 30"/>
          <p:cNvSpPr>
            <a:spLocks noChangeArrowheads="1"/>
          </p:cNvSpPr>
          <p:nvPr/>
        </p:nvSpPr>
        <p:spPr bwMode="auto">
          <a:xfrm rot="-938942">
            <a:off x="1448418" y="1125538"/>
            <a:ext cx="1078630" cy="1439862"/>
          </a:xfrm>
          <a:prstGeom prst="ellipse">
            <a:avLst/>
          </a:prstGeom>
          <a:solidFill>
            <a:srgbClr val="BBF14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Fais-moi</a:t>
            </a:r>
          </a:p>
          <a:p>
            <a:pPr algn="ctr">
              <a:defRPr/>
            </a:pPr>
            <a:r>
              <a:rPr lang="fr-FR" sz="1400">
                <a:solidFill>
                  <a:srgbClr val="9933FF"/>
                </a:solidFill>
                <a:latin typeface="Arial" charset="0"/>
                <a:cs typeface="Arial" charset="0"/>
              </a:rPr>
              <a:t>découvrir</a:t>
            </a:r>
          </a:p>
          <a:p>
            <a:pPr algn="ctr">
              <a:defRPr/>
            </a:pPr>
            <a:r>
              <a:rPr lang="fr-FR" sz="1400">
                <a:solidFill>
                  <a:srgbClr val="9933FF"/>
                </a:solidFill>
                <a:latin typeface="Arial" charset="0"/>
                <a:cs typeface="Arial" charset="0"/>
              </a:rPr>
              <a:t>des</a:t>
            </a:r>
          </a:p>
          <a:p>
            <a:pPr algn="ctr">
              <a:defRPr/>
            </a:pPr>
            <a:r>
              <a:rPr lang="fr-FR" sz="1400">
                <a:solidFill>
                  <a:srgbClr val="9933FF"/>
                </a:solidFill>
                <a:latin typeface="Arial" charset="0"/>
                <a:cs typeface="Arial" charset="0"/>
              </a:rPr>
              <a:t>saveurs</a:t>
            </a:r>
          </a:p>
          <a:p>
            <a:pPr algn="ctr">
              <a:defRPr/>
            </a:pPr>
            <a:r>
              <a:rPr lang="fr-FR" sz="1400">
                <a:solidFill>
                  <a:srgbClr val="9933FF"/>
                </a:solidFill>
                <a:latin typeface="Arial" charset="0"/>
                <a:cs typeface="Arial" charset="0"/>
              </a:rPr>
              <a:t>nouvelles</a:t>
            </a:r>
          </a:p>
        </p:txBody>
      </p:sp>
      <p:sp>
        <p:nvSpPr>
          <p:cNvPr id="3" name="Oval 31"/>
          <p:cNvSpPr>
            <a:spLocks noChangeArrowheads="1"/>
          </p:cNvSpPr>
          <p:nvPr/>
        </p:nvSpPr>
        <p:spPr bwMode="auto">
          <a:xfrm rot="-315189">
            <a:off x="3563808" y="404813"/>
            <a:ext cx="1944335" cy="1363662"/>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Accompagne-moi</a:t>
            </a:r>
          </a:p>
          <a:p>
            <a:pPr algn="ctr">
              <a:defRPr/>
            </a:pPr>
            <a:r>
              <a:rPr lang="fr-FR" sz="1400">
                <a:solidFill>
                  <a:srgbClr val="9933FF"/>
                </a:solidFill>
                <a:latin typeface="Arial" charset="0"/>
                <a:cs typeface="Arial" charset="0"/>
              </a:rPr>
              <a:t>dans le sommeil</a:t>
            </a:r>
          </a:p>
          <a:p>
            <a:pPr algn="ctr">
              <a:defRPr/>
            </a:pPr>
            <a:r>
              <a:rPr lang="fr-FR" sz="1400">
                <a:solidFill>
                  <a:srgbClr val="9933FF"/>
                </a:solidFill>
                <a:latin typeface="Arial" charset="0"/>
                <a:cs typeface="Arial" charset="0"/>
              </a:rPr>
              <a:t>quand je n’y</a:t>
            </a:r>
          </a:p>
          <a:p>
            <a:pPr algn="ctr">
              <a:defRPr/>
            </a:pPr>
            <a:r>
              <a:rPr lang="fr-FR" sz="1400">
                <a:solidFill>
                  <a:srgbClr val="9933FF"/>
                </a:solidFill>
                <a:latin typeface="Arial" charset="0"/>
                <a:cs typeface="Arial" charset="0"/>
              </a:rPr>
              <a:t>arrive pas</a:t>
            </a:r>
          </a:p>
          <a:p>
            <a:pPr algn="ctr">
              <a:defRPr/>
            </a:pPr>
            <a:r>
              <a:rPr lang="fr-FR" sz="1400">
                <a:solidFill>
                  <a:srgbClr val="9933FF"/>
                </a:solidFill>
                <a:latin typeface="Arial" charset="0"/>
                <a:cs typeface="Arial" charset="0"/>
              </a:rPr>
              <a:t>tout seul</a:t>
            </a:r>
          </a:p>
        </p:txBody>
      </p:sp>
      <p:sp>
        <p:nvSpPr>
          <p:cNvPr id="23583" name="Oval 32"/>
          <p:cNvSpPr>
            <a:spLocks noChangeArrowheads="1"/>
          </p:cNvSpPr>
          <p:nvPr/>
        </p:nvSpPr>
        <p:spPr bwMode="auto">
          <a:xfrm rot="1310849">
            <a:off x="7092266" y="0"/>
            <a:ext cx="1080503" cy="1762125"/>
          </a:xfrm>
          <a:prstGeom prst="ellipse">
            <a:avLst/>
          </a:prstGeom>
          <a:solidFill>
            <a:srgbClr val="FAC86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Fais-moi</a:t>
            </a:r>
          </a:p>
          <a:p>
            <a:pPr algn="ctr">
              <a:defRPr/>
            </a:pPr>
            <a:r>
              <a:rPr lang="fr-FR" sz="1400">
                <a:solidFill>
                  <a:srgbClr val="9933FF"/>
                </a:solidFill>
                <a:latin typeface="Arial" charset="0"/>
                <a:cs typeface="Arial" charset="0"/>
              </a:rPr>
              <a:t>confiance,</a:t>
            </a:r>
          </a:p>
          <a:p>
            <a:pPr algn="ctr">
              <a:defRPr/>
            </a:pPr>
            <a:r>
              <a:rPr lang="fr-FR" sz="1400">
                <a:solidFill>
                  <a:srgbClr val="9933FF"/>
                </a:solidFill>
                <a:latin typeface="Arial" charset="0"/>
                <a:cs typeface="Arial" charset="0"/>
              </a:rPr>
              <a:t>je grandis</a:t>
            </a:r>
          </a:p>
          <a:p>
            <a:pPr algn="ctr">
              <a:defRPr/>
            </a:pPr>
            <a:r>
              <a:rPr lang="fr-FR" sz="1400">
                <a:solidFill>
                  <a:srgbClr val="9933FF"/>
                </a:solidFill>
                <a:latin typeface="Arial" charset="0"/>
                <a:cs typeface="Arial" charset="0"/>
              </a:rPr>
              <a:t>à mon</a:t>
            </a:r>
          </a:p>
          <a:p>
            <a:pPr algn="ctr">
              <a:defRPr/>
            </a:pPr>
            <a:r>
              <a:rPr lang="fr-FR" sz="1400">
                <a:solidFill>
                  <a:srgbClr val="9933FF"/>
                </a:solidFill>
                <a:latin typeface="Arial" charset="0"/>
                <a:cs typeface="Arial" charset="0"/>
              </a:rPr>
              <a:t>rythme</a:t>
            </a:r>
          </a:p>
        </p:txBody>
      </p:sp>
      <p:sp>
        <p:nvSpPr>
          <p:cNvPr id="178233" name="Line 33"/>
          <p:cNvSpPr>
            <a:spLocks noChangeShapeType="1"/>
          </p:cNvSpPr>
          <p:nvPr/>
        </p:nvSpPr>
        <p:spPr bwMode="auto">
          <a:xfrm>
            <a:off x="4356100" y="3644900"/>
            <a:ext cx="0" cy="0"/>
          </a:xfrm>
          <a:prstGeom prst="line">
            <a:avLst/>
          </a:prstGeom>
          <a:noFill/>
          <a:ln w="9525">
            <a:solidFill>
              <a:schemeClr val="tx1"/>
            </a:solidFill>
            <a:round/>
            <a:headEnd/>
            <a:tailEnd/>
          </a:ln>
        </p:spPr>
        <p:txBody>
          <a:bodyPr/>
          <a:lstStyle/>
          <a:p>
            <a:endParaRPr lang="fr-FR"/>
          </a:p>
        </p:txBody>
      </p:sp>
      <p:sp>
        <p:nvSpPr>
          <p:cNvPr id="23585" name="Oval 34"/>
          <p:cNvSpPr>
            <a:spLocks noChangeArrowheads="1"/>
          </p:cNvSpPr>
          <p:nvPr/>
        </p:nvSpPr>
        <p:spPr bwMode="auto">
          <a:xfrm rot="760309">
            <a:off x="5579719" y="260350"/>
            <a:ext cx="1511624" cy="865188"/>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Respecte mon</a:t>
            </a:r>
          </a:p>
          <a:p>
            <a:pPr algn="ctr">
              <a:defRPr/>
            </a:pPr>
            <a:r>
              <a:rPr lang="fr-FR" sz="1400">
                <a:solidFill>
                  <a:srgbClr val="9933FF"/>
                </a:solidFill>
                <a:latin typeface="Arial" charset="0"/>
                <a:cs typeface="Arial" charset="0"/>
              </a:rPr>
              <a:t>corps et mon</a:t>
            </a:r>
          </a:p>
          <a:p>
            <a:pPr algn="ctr">
              <a:defRPr/>
            </a:pPr>
            <a:r>
              <a:rPr lang="fr-FR" sz="1400">
                <a:solidFill>
                  <a:srgbClr val="9933FF"/>
                </a:solidFill>
                <a:latin typeface="Arial" charset="0"/>
                <a:cs typeface="Arial" charset="0"/>
              </a:rPr>
              <a:t>intimité</a:t>
            </a:r>
          </a:p>
        </p:txBody>
      </p:sp>
      <p:sp>
        <p:nvSpPr>
          <p:cNvPr id="23586" name="Oval 35"/>
          <p:cNvSpPr>
            <a:spLocks noChangeArrowheads="1"/>
          </p:cNvSpPr>
          <p:nvPr/>
        </p:nvSpPr>
        <p:spPr bwMode="auto">
          <a:xfrm rot="2552221">
            <a:off x="7885180" y="2708275"/>
            <a:ext cx="1159798" cy="1511300"/>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dirty="0">
                <a:solidFill>
                  <a:srgbClr val="9933FF"/>
                </a:solidFill>
                <a:latin typeface="Arial" charset="0"/>
                <a:cs typeface="Arial" charset="0"/>
              </a:rPr>
              <a:t>Propose-moi</a:t>
            </a:r>
          </a:p>
          <a:p>
            <a:pPr algn="ctr">
              <a:defRPr/>
            </a:pPr>
            <a:r>
              <a:rPr lang="fr-FR" sz="1400" dirty="0">
                <a:solidFill>
                  <a:srgbClr val="9933FF"/>
                </a:solidFill>
                <a:latin typeface="Arial" charset="0"/>
                <a:cs typeface="Arial" charset="0"/>
              </a:rPr>
              <a:t>des activités</a:t>
            </a:r>
          </a:p>
          <a:p>
            <a:pPr algn="ctr">
              <a:defRPr/>
            </a:pPr>
            <a:r>
              <a:rPr lang="fr-FR" sz="1400" dirty="0">
                <a:solidFill>
                  <a:srgbClr val="9933FF"/>
                </a:solidFill>
                <a:latin typeface="Arial" charset="0"/>
                <a:cs typeface="Arial" charset="0"/>
              </a:rPr>
              <a:t>diverses et</a:t>
            </a:r>
          </a:p>
          <a:p>
            <a:pPr algn="ctr">
              <a:defRPr/>
            </a:pPr>
            <a:r>
              <a:rPr lang="fr-FR" sz="1400" dirty="0">
                <a:solidFill>
                  <a:srgbClr val="9933FF"/>
                </a:solidFill>
                <a:latin typeface="Arial" charset="0"/>
                <a:cs typeface="Arial" charset="0"/>
              </a:rPr>
              <a:t>variées</a:t>
            </a:r>
          </a:p>
        </p:txBody>
      </p:sp>
      <p:sp>
        <p:nvSpPr>
          <p:cNvPr id="178240" name="Line 36"/>
          <p:cNvSpPr>
            <a:spLocks noChangeShapeType="1"/>
          </p:cNvSpPr>
          <p:nvPr/>
        </p:nvSpPr>
        <p:spPr bwMode="auto">
          <a:xfrm flipV="1">
            <a:off x="3132138" y="5949950"/>
            <a:ext cx="0" cy="0"/>
          </a:xfrm>
          <a:prstGeom prst="line">
            <a:avLst/>
          </a:prstGeom>
          <a:noFill/>
          <a:ln w="9525">
            <a:solidFill>
              <a:schemeClr val="tx1"/>
            </a:solidFill>
            <a:round/>
            <a:headEnd/>
            <a:tailEnd/>
          </a:ln>
        </p:spPr>
        <p:txBody>
          <a:bodyPr/>
          <a:lstStyle/>
          <a:p>
            <a:endParaRPr lang="fr-FR"/>
          </a:p>
        </p:txBody>
      </p:sp>
      <p:sp>
        <p:nvSpPr>
          <p:cNvPr id="23588" name="Oval 37"/>
          <p:cNvSpPr>
            <a:spLocks noChangeArrowheads="1"/>
          </p:cNvSpPr>
          <p:nvPr/>
        </p:nvSpPr>
        <p:spPr bwMode="auto">
          <a:xfrm rot="2592521">
            <a:off x="7524237" y="1125538"/>
            <a:ext cx="1230060" cy="1914525"/>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33FF"/>
                </a:solidFill>
                <a:latin typeface="Arial" charset="0"/>
                <a:cs typeface="Arial" charset="0"/>
              </a:rPr>
              <a:t>Laisse-moi </a:t>
            </a:r>
          </a:p>
          <a:p>
            <a:pPr algn="ctr">
              <a:defRPr/>
            </a:pPr>
            <a:r>
              <a:rPr lang="fr-FR" sz="1400">
                <a:solidFill>
                  <a:srgbClr val="9933FF"/>
                </a:solidFill>
                <a:latin typeface="Arial" charset="0"/>
                <a:cs typeface="Arial" charset="0"/>
              </a:rPr>
              <a:t>créer,</a:t>
            </a:r>
          </a:p>
          <a:p>
            <a:pPr algn="ctr">
              <a:defRPr/>
            </a:pPr>
            <a:r>
              <a:rPr lang="fr-FR" sz="1400">
                <a:solidFill>
                  <a:srgbClr val="9933FF"/>
                </a:solidFill>
                <a:latin typeface="Arial" charset="0"/>
                <a:cs typeface="Arial" charset="0"/>
              </a:rPr>
              <a:t>Inventer, </a:t>
            </a:r>
          </a:p>
          <a:p>
            <a:pPr algn="ctr">
              <a:defRPr/>
            </a:pPr>
            <a:r>
              <a:rPr lang="fr-FR" sz="1400">
                <a:solidFill>
                  <a:srgbClr val="9933FF"/>
                </a:solidFill>
                <a:latin typeface="Arial" charset="0"/>
                <a:cs typeface="Arial" charset="0"/>
              </a:rPr>
              <a:t>imaginer,</a:t>
            </a:r>
          </a:p>
          <a:p>
            <a:pPr algn="ctr">
              <a:defRPr/>
            </a:pPr>
            <a:r>
              <a:rPr lang="fr-FR" sz="1400">
                <a:solidFill>
                  <a:srgbClr val="9933FF"/>
                </a:solidFill>
                <a:latin typeface="Arial" charset="0"/>
                <a:cs typeface="Arial" charset="0"/>
              </a:rPr>
              <a:t>jouer</a:t>
            </a:r>
          </a:p>
          <a:p>
            <a:pPr algn="ctr">
              <a:defRPr/>
            </a:pPr>
            <a:r>
              <a:rPr lang="fr-FR" sz="1400">
                <a:solidFill>
                  <a:srgbClr val="9933FF"/>
                </a:solidFill>
                <a:latin typeface="Arial" charset="0"/>
                <a:cs typeface="Arial" charset="0"/>
              </a:rPr>
              <a:t>Manipuler, </a:t>
            </a:r>
          </a:p>
          <a:p>
            <a:pPr algn="ctr">
              <a:defRPr/>
            </a:pPr>
            <a:endParaRPr lang="fr-FR" sz="1400">
              <a:solidFill>
                <a:srgbClr val="9933FF"/>
              </a:solidFill>
              <a:latin typeface="Arial" charset="0"/>
              <a:cs typeface="Arial" charset="0"/>
            </a:endParaRPr>
          </a:p>
        </p:txBody>
      </p:sp>
      <p:sp>
        <p:nvSpPr>
          <p:cNvPr id="178244" name="Line 38"/>
          <p:cNvSpPr>
            <a:spLocks noChangeShapeType="1"/>
          </p:cNvSpPr>
          <p:nvPr/>
        </p:nvSpPr>
        <p:spPr bwMode="auto">
          <a:xfrm flipH="1">
            <a:off x="6084888" y="1125538"/>
            <a:ext cx="142875" cy="431800"/>
          </a:xfrm>
          <a:prstGeom prst="line">
            <a:avLst/>
          </a:prstGeom>
          <a:noFill/>
          <a:ln w="9525">
            <a:solidFill>
              <a:schemeClr val="tx1"/>
            </a:solidFill>
            <a:round/>
            <a:headEnd/>
            <a:tailEnd/>
          </a:ln>
        </p:spPr>
        <p:txBody>
          <a:bodyPr/>
          <a:lstStyle/>
          <a:p>
            <a:endParaRPr lang="fr-FR"/>
          </a:p>
        </p:txBody>
      </p:sp>
      <p:sp>
        <p:nvSpPr>
          <p:cNvPr id="178245" name="Line 39"/>
          <p:cNvSpPr>
            <a:spLocks noChangeShapeType="1"/>
          </p:cNvSpPr>
          <p:nvPr/>
        </p:nvSpPr>
        <p:spPr bwMode="auto">
          <a:xfrm flipV="1">
            <a:off x="6877050" y="2781300"/>
            <a:ext cx="574675" cy="647700"/>
          </a:xfrm>
          <a:prstGeom prst="line">
            <a:avLst/>
          </a:prstGeom>
          <a:noFill/>
          <a:ln w="9525">
            <a:solidFill>
              <a:schemeClr val="tx1"/>
            </a:solidFill>
            <a:round/>
            <a:headEnd/>
            <a:tailEnd/>
          </a:ln>
        </p:spPr>
        <p:txBody>
          <a:bodyPr/>
          <a:lstStyle/>
          <a:p>
            <a:endParaRPr lang="fr-FR"/>
          </a:p>
        </p:txBody>
      </p:sp>
      <p:sp>
        <p:nvSpPr>
          <p:cNvPr id="178246" name="Line 40"/>
          <p:cNvSpPr>
            <a:spLocks noChangeShapeType="1"/>
          </p:cNvSpPr>
          <p:nvPr/>
        </p:nvSpPr>
        <p:spPr bwMode="auto">
          <a:xfrm flipV="1">
            <a:off x="6877050" y="1700213"/>
            <a:ext cx="431800" cy="1728787"/>
          </a:xfrm>
          <a:prstGeom prst="line">
            <a:avLst/>
          </a:prstGeom>
          <a:noFill/>
          <a:ln w="9525">
            <a:solidFill>
              <a:schemeClr val="tx1"/>
            </a:solidFill>
            <a:round/>
            <a:headEnd/>
            <a:tailEnd/>
          </a:ln>
        </p:spPr>
        <p:txBody>
          <a:bodyPr/>
          <a:lstStyle/>
          <a:p>
            <a:endParaRPr lang="fr-FR"/>
          </a:p>
        </p:txBody>
      </p:sp>
      <p:sp>
        <p:nvSpPr>
          <p:cNvPr id="23592" name="Oval 41"/>
          <p:cNvSpPr>
            <a:spLocks noChangeArrowheads="1"/>
          </p:cNvSpPr>
          <p:nvPr/>
        </p:nvSpPr>
        <p:spPr bwMode="auto">
          <a:xfrm rot="-2226534">
            <a:off x="1477093" y="3963988"/>
            <a:ext cx="1005152" cy="1087437"/>
          </a:xfrm>
          <a:prstGeom prst="ellipse">
            <a:avLst/>
          </a:prstGeom>
          <a:solidFill>
            <a:srgbClr val="F5B34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0099"/>
                </a:solidFill>
                <a:latin typeface="Arial" charset="0"/>
                <a:cs typeface="Arial" charset="0"/>
              </a:rPr>
              <a:t>Aide moi à</a:t>
            </a:r>
          </a:p>
          <a:p>
            <a:pPr algn="ctr">
              <a:defRPr/>
            </a:pPr>
            <a:r>
              <a:rPr lang="fr-FR" sz="1400">
                <a:solidFill>
                  <a:srgbClr val="990099"/>
                </a:solidFill>
                <a:latin typeface="Arial" charset="0"/>
                <a:cs typeface="Arial" charset="0"/>
              </a:rPr>
              <a:t>faire tout</a:t>
            </a:r>
          </a:p>
          <a:p>
            <a:pPr algn="ctr">
              <a:defRPr/>
            </a:pPr>
            <a:r>
              <a:rPr lang="fr-FR" sz="1400">
                <a:solidFill>
                  <a:srgbClr val="990099"/>
                </a:solidFill>
                <a:latin typeface="Arial" charset="0"/>
                <a:cs typeface="Arial" charset="0"/>
              </a:rPr>
              <a:t>seul</a:t>
            </a:r>
          </a:p>
        </p:txBody>
      </p:sp>
      <p:sp>
        <p:nvSpPr>
          <p:cNvPr id="4" name="Oval 42"/>
          <p:cNvSpPr>
            <a:spLocks noChangeArrowheads="1"/>
          </p:cNvSpPr>
          <p:nvPr/>
        </p:nvSpPr>
        <p:spPr bwMode="auto">
          <a:xfrm rot="-1804868">
            <a:off x="184387" y="1773238"/>
            <a:ext cx="1010416" cy="1354137"/>
          </a:xfrm>
          <a:prstGeom prst="ellipse">
            <a:avLst/>
          </a:prstGeom>
          <a:solidFill>
            <a:srgbClr val="EBB21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0099"/>
                </a:solidFill>
                <a:latin typeface="Arial" charset="0"/>
                <a:cs typeface="Arial" charset="0"/>
              </a:rPr>
              <a:t>Ouvre</a:t>
            </a:r>
          </a:p>
          <a:p>
            <a:pPr algn="ctr">
              <a:defRPr/>
            </a:pPr>
            <a:r>
              <a:rPr lang="fr-FR" sz="1400">
                <a:solidFill>
                  <a:srgbClr val="990099"/>
                </a:solidFill>
                <a:latin typeface="Arial" charset="0"/>
                <a:cs typeface="Arial" charset="0"/>
              </a:rPr>
              <a:t>mes</a:t>
            </a:r>
          </a:p>
          <a:p>
            <a:pPr algn="ctr">
              <a:defRPr/>
            </a:pPr>
            <a:r>
              <a:rPr lang="fr-FR" sz="1400">
                <a:solidFill>
                  <a:srgbClr val="990099"/>
                </a:solidFill>
                <a:latin typeface="Arial" charset="0"/>
                <a:cs typeface="Arial" charset="0"/>
              </a:rPr>
              <a:t>horizons,</a:t>
            </a:r>
          </a:p>
          <a:p>
            <a:pPr algn="ctr">
              <a:defRPr/>
            </a:pPr>
            <a:r>
              <a:rPr lang="fr-FR" sz="1400">
                <a:solidFill>
                  <a:srgbClr val="990099"/>
                </a:solidFill>
                <a:latin typeface="Arial" charset="0"/>
                <a:cs typeface="Arial" charset="0"/>
              </a:rPr>
              <a:t>fais moi</a:t>
            </a:r>
          </a:p>
          <a:p>
            <a:pPr algn="ctr">
              <a:defRPr/>
            </a:pPr>
            <a:r>
              <a:rPr lang="fr-FR" sz="1400">
                <a:solidFill>
                  <a:srgbClr val="990099"/>
                </a:solidFill>
                <a:latin typeface="Arial" charset="0"/>
                <a:cs typeface="Arial" charset="0"/>
              </a:rPr>
              <a:t>connaître</a:t>
            </a:r>
          </a:p>
          <a:p>
            <a:pPr algn="ctr">
              <a:defRPr/>
            </a:pPr>
            <a:r>
              <a:rPr lang="fr-FR" sz="1400">
                <a:solidFill>
                  <a:srgbClr val="990099"/>
                </a:solidFill>
                <a:latin typeface="Arial" charset="0"/>
                <a:cs typeface="Arial" charset="0"/>
              </a:rPr>
              <a:t>l’autre</a:t>
            </a:r>
          </a:p>
        </p:txBody>
      </p:sp>
      <p:sp>
        <p:nvSpPr>
          <p:cNvPr id="5" name="Oval 43"/>
          <p:cNvSpPr>
            <a:spLocks noChangeArrowheads="1"/>
          </p:cNvSpPr>
          <p:nvPr/>
        </p:nvSpPr>
        <p:spPr bwMode="auto">
          <a:xfrm rot="1811310">
            <a:off x="6084521" y="2708275"/>
            <a:ext cx="1440473" cy="1255713"/>
          </a:xfrm>
          <a:prstGeom prst="ellipse">
            <a:avLst/>
          </a:prstGeom>
          <a:solidFill>
            <a:srgbClr val="BBF14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0099"/>
                </a:solidFill>
                <a:latin typeface="Arial" charset="0"/>
                <a:cs typeface="Arial" charset="0"/>
              </a:rPr>
              <a:t>Nourris moi de</a:t>
            </a:r>
          </a:p>
          <a:p>
            <a:pPr algn="ctr">
              <a:defRPr/>
            </a:pPr>
            <a:r>
              <a:rPr lang="fr-FR" sz="1400">
                <a:solidFill>
                  <a:srgbClr val="990099"/>
                </a:solidFill>
                <a:latin typeface="Arial" charset="0"/>
                <a:cs typeface="Arial" charset="0"/>
              </a:rPr>
              <a:t>manière équilibrée</a:t>
            </a:r>
          </a:p>
          <a:p>
            <a:pPr algn="ctr">
              <a:defRPr/>
            </a:pPr>
            <a:r>
              <a:rPr lang="fr-FR" sz="1400">
                <a:solidFill>
                  <a:srgbClr val="990099"/>
                </a:solidFill>
                <a:latin typeface="Arial" charset="0"/>
                <a:cs typeface="Arial" charset="0"/>
              </a:rPr>
              <a:t>sans excès </a:t>
            </a:r>
          </a:p>
          <a:p>
            <a:pPr algn="ctr">
              <a:defRPr/>
            </a:pPr>
            <a:r>
              <a:rPr lang="fr-FR" sz="1400">
                <a:solidFill>
                  <a:srgbClr val="990099"/>
                </a:solidFill>
                <a:latin typeface="Arial" charset="0"/>
                <a:cs typeface="Arial" charset="0"/>
              </a:rPr>
              <a:t>ni privation</a:t>
            </a:r>
          </a:p>
        </p:txBody>
      </p:sp>
      <p:sp>
        <p:nvSpPr>
          <p:cNvPr id="6" name="Oval 44"/>
          <p:cNvSpPr>
            <a:spLocks noChangeArrowheads="1"/>
          </p:cNvSpPr>
          <p:nvPr/>
        </p:nvSpPr>
        <p:spPr bwMode="auto">
          <a:xfrm rot="991793">
            <a:off x="5217625" y="1125538"/>
            <a:ext cx="2091103" cy="1008062"/>
          </a:xfrm>
          <a:prstGeom prst="ellipse">
            <a:avLst/>
          </a:prstGeom>
          <a:solidFill>
            <a:srgbClr val="EBB21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fr-FR" sz="1400">
                <a:solidFill>
                  <a:srgbClr val="990099"/>
                </a:solidFill>
                <a:latin typeface="Arial" charset="0"/>
                <a:cs typeface="Arial" charset="0"/>
              </a:rPr>
              <a:t>Ici il n’est pas </a:t>
            </a:r>
          </a:p>
          <a:p>
            <a:pPr algn="ctr"/>
            <a:r>
              <a:rPr lang="fr-FR" sz="1400">
                <a:solidFill>
                  <a:srgbClr val="990099"/>
                </a:solidFill>
                <a:latin typeface="Arial" charset="0"/>
                <a:cs typeface="Arial" charset="0"/>
              </a:rPr>
              <a:t>permis de se faire </a:t>
            </a:r>
          </a:p>
          <a:p>
            <a:pPr algn="ctr"/>
            <a:r>
              <a:rPr lang="fr-FR" sz="1400">
                <a:solidFill>
                  <a:srgbClr val="990099"/>
                </a:solidFill>
                <a:latin typeface="Arial" charset="0"/>
                <a:cs typeface="Arial" charset="0"/>
              </a:rPr>
              <a:t>du mal. Si cela arrive, </a:t>
            </a:r>
          </a:p>
          <a:p>
            <a:pPr algn="ctr"/>
            <a:r>
              <a:rPr lang="fr-FR" sz="1400">
                <a:solidFill>
                  <a:srgbClr val="990099"/>
                </a:solidFill>
                <a:latin typeface="Arial" charset="0"/>
                <a:cs typeface="Arial" charset="0"/>
              </a:rPr>
              <a:t>On en parle</a:t>
            </a:r>
          </a:p>
        </p:txBody>
      </p:sp>
      <p:sp>
        <p:nvSpPr>
          <p:cNvPr id="7" name="Oval 45"/>
          <p:cNvSpPr>
            <a:spLocks noChangeArrowheads="1"/>
          </p:cNvSpPr>
          <p:nvPr/>
        </p:nvSpPr>
        <p:spPr bwMode="auto">
          <a:xfrm rot="-534584">
            <a:off x="3409584" y="1557338"/>
            <a:ext cx="1104901" cy="1508125"/>
          </a:xfrm>
          <a:prstGeom prst="ellipse">
            <a:avLst/>
          </a:prstGeom>
          <a:solidFill>
            <a:srgbClr val="B4F76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fr-FR" sz="1400">
                <a:solidFill>
                  <a:srgbClr val="990099"/>
                </a:solidFill>
                <a:latin typeface="Arial" charset="0"/>
                <a:cs typeface="Arial" charset="0"/>
              </a:rPr>
              <a:t>Agis avec</a:t>
            </a:r>
          </a:p>
          <a:p>
            <a:pPr algn="ctr">
              <a:defRPr/>
            </a:pPr>
            <a:r>
              <a:rPr lang="fr-FR" sz="1400">
                <a:solidFill>
                  <a:srgbClr val="990099"/>
                </a:solidFill>
                <a:latin typeface="Arial" charset="0"/>
                <a:cs typeface="Arial" charset="0"/>
              </a:rPr>
              <a:t>Précaution,</a:t>
            </a:r>
          </a:p>
          <a:p>
            <a:pPr algn="ctr">
              <a:defRPr/>
            </a:pPr>
            <a:r>
              <a:rPr lang="fr-FR" sz="1400">
                <a:solidFill>
                  <a:srgbClr val="990099"/>
                </a:solidFill>
                <a:latin typeface="Arial" charset="0"/>
                <a:cs typeface="Arial" charset="0"/>
              </a:rPr>
              <a:t>Crois en </a:t>
            </a:r>
          </a:p>
          <a:p>
            <a:pPr algn="ctr">
              <a:defRPr/>
            </a:pPr>
            <a:r>
              <a:rPr lang="fr-FR" sz="1400">
                <a:solidFill>
                  <a:srgbClr val="990099"/>
                </a:solidFill>
                <a:latin typeface="Arial" charset="0"/>
                <a:cs typeface="Arial" charset="0"/>
              </a:rPr>
              <a:t>Mes</a:t>
            </a:r>
          </a:p>
          <a:p>
            <a:pPr algn="ctr">
              <a:defRPr/>
            </a:pPr>
            <a:r>
              <a:rPr lang="fr-FR" sz="1400">
                <a:solidFill>
                  <a:srgbClr val="990099"/>
                </a:solidFill>
                <a:latin typeface="Arial" charset="0"/>
                <a:cs typeface="Arial" charset="0"/>
              </a:rPr>
              <a:t>possibilités</a:t>
            </a:r>
          </a:p>
        </p:txBody>
      </p:sp>
      <p:sp>
        <p:nvSpPr>
          <p:cNvPr id="178262" name="Line 46"/>
          <p:cNvSpPr>
            <a:spLocks noChangeShapeType="1"/>
          </p:cNvSpPr>
          <p:nvPr/>
        </p:nvSpPr>
        <p:spPr bwMode="auto">
          <a:xfrm flipH="1" flipV="1">
            <a:off x="4162425" y="3040063"/>
            <a:ext cx="625475" cy="2476500"/>
          </a:xfrm>
          <a:prstGeom prst="line">
            <a:avLst/>
          </a:prstGeom>
          <a:noFill/>
          <a:ln w="9525">
            <a:solidFill>
              <a:schemeClr val="tx1"/>
            </a:solidFill>
            <a:round/>
            <a:headEnd/>
            <a:tailEnd/>
          </a:ln>
        </p:spPr>
        <p:txBody>
          <a:bodyPr/>
          <a:lstStyle/>
          <a:p>
            <a:endParaRPr lang="fr-FR"/>
          </a:p>
        </p:txBody>
      </p:sp>
      <p:sp>
        <p:nvSpPr>
          <p:cNvPr id="178263" name="Line 47"/>
          <p:cNvSpPr>
            <a:spLocks noChangeShapeType="1"/>
          </p:cNvSpPr>
          <p:nvPr/>
        </p:nvSpPr>
        <p:spPr bwMode="auto">
          <a:xfrm>
            <a:off x="5148263" y="5949950"/>
            <a:ext cx="0" cy="0"/>
          </a:xfrm>
          <a:prstGeom prst="line">
            <a:avLst/>
          </a:prstGeom>
          <a:noFill/>
          <a:ln w="9525">
            <a:solidFill>
              <a:schemeClr val="tx1"/>
            </a:solidFill>
            <a:round/>
            <a:headEnd/>
            <a:tailEnd/>
          </a:ln>
        </p:spPr>
        <p:txBody>
          <a:bodyPr/>
          <a:lstStyle/>
          <a:p>
            <a:endParaRPr lang="fr-FR"/>
          </a:p>
        </p:txBody>
      </p:sp>
      <p:sp>
        <p:nvSpPr>
          <p:cNvPr id="178264" name="Line 48"/>
          <p:cNvSpPr>
            <a:spLocks noChangeShapeType="1"/>
          </p:cNvSpPr>
          <p:nvPr/>
        </p:nvSpPr>
        <p:spPr bwMode="auto">
          <a:xfrm flipH="1">
            <a:off x="7451725" y="2781300"/>
            <a:ext cx="0" cy="0"/>
          </a:xfrm>
          <a:prstGeom prst="line">
            <a:avLst/>
          </a:prstGeom>
          <a:noFill/>
          <a:ln w="9525">
            <a:solidFill>
              <a:schemeClr val="tx1"/>
            </a:solidFill>
            <a:round/>
            <a:headEnd/>
            <a:tailEnd/>
          </a:ln>
        </p:spPr>
        <p:txBody>
          <a:bodyPr/>
          <a:lstStyle/>
          <a:p>
            <a:endParaRPr lang="fr-FR"/>
          </a:p>
        </p:txBody>
      </p:sp>
      <p:sp>
        <p:nvSpPr>
          <p:cNvPr id="178265" name="Line 49"/>
          <p:cNvSpPr>
            <a:spLocks noChangeShapeType="1"/>
          </p:cNvSpPr>
          <p:nvPr/>
        </p:nvSpPr>
        <p:spPr bwMode="auto">
          <a:xfrm flipH="1" flipV="1">
            <a:off x="2195513" y="5019675"/>
            <a:ext cx="1081087" cy="930275"/>
          </a:xfrm>
          <a:prstGeom prst="line">
            <a:avLst/>
          </a:prstGeom>
          <a:noFill/>
          <a:ln w="9525">
            <a:solidFill>
              <a:schemeClr val="tx1"/>
            </a:solidFill>
            <a:round/>
            <a:headEnd/>
            <a:tailEnd/>
          </a:ln>
        </p:spPr>
        <p:txBody>
          <a:bodyPr/>
          <a:lstStyle/>
          <a:p>
            <a:endParaRPr lang="fr-FR"/>
          </a:p>
        </p:txBody>
      </p:sp>
      <p:sp>
        <p:nvSpPr>
          <p:cNvPr id="178266" name="Text Box 51"/>
          <p:cNvSpPr txBox="1">
            <a:spLocks noChangeArrowheads="1"/>
          </p:cNvSpPr>
          <p:nvPr/>
        </p:nvSpPr>
        <p:spPr bwMode="auto">
          <a:xfrm>
            <a:off x="1116013" y="115888"/>
            <a:ext cx="3257550" cy="457200"/>
          </a:xfrm>
          <a:prstGeom prst="rect">
            <a:avLst/>
          </a:prstGeom>
          <a:noFill/>
          <a:ln w="9525">
            <a:noFill/>
            <a:miter lim="800000"/>
            <a:headEnd/>
            <a:tailEnd/>
          </a:ln>
        </p:spPr>
        <p:txBody>
          <a:bodyPr>
            <a:spAutoFit/>
          </a:bodyPr>
          <a:lstStyle/>
          <a:p>
            <a:pPr>
              <a:spcBef>
                <a:spcPct val="50000"/>
              </a:spcBef>
            </a:pPr>
            <a:r>
              <a:rPr lang="fr-FR" sz="2400" b="1">
                <a:solidFill>
                  <a:srgbClr val="00218B"/>
                </a:solidFill>
                <a:latin typeface="Tahoma" pitchFamily="34" charset="0"/>
                <a:cs typeface="Arial" charset="0"/>
              </a:rPr>
              <a:t>Les valeurs </a:t>
            </a:r>
          </a:p>
        </p:txBody>
      </p:sp>
      <p:sp>
        <p:nvSpPr>
          <p:cNvPr id="23569" name="Oval 18"/>
          <p:cNvSpPr>
            <a:spLocks noChangeArrowheads="1"/>
          </p:cNvSpPr>
          <p:nvPr/>
        </p:nvSpPr>
        <p:spPr bwMode="auto">
          <a:xfrm>
            <a:off x="3236872" y="4895974"/>
            <a:ext cx="1583167" cy="1639089"/>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fr-FR" sz="1200" b="1">
                <a:solidFill>
                  <a:srgbClr val="990000"/>
                </a:solidFill>
                <a:latin typeface="Arial" charset="0"/>
                <a:cs typeface="Arial" charset="0"/>
              </a:rPr>
              <a:t>Chacun ici prend</a:t>
            </a:r>
          </a:p>
          <a:p>
            <a:pPr algn="ctr"/>
            <a:r>
              <a:rPr lang="fr-FR" sz="1200" b="1">
                <a:solidFill>
                  <a:srgbClr val="990000"/>
                </a:solidFill>
                <a:latin typeface="Arial" charset="0"/>
                <a:cs typeface="Arial" charset="0"/>
              </a:rPr>
              <a:t>soin de moi dans </a:t>
            </a:r>
          </a:p>
          <a:p>
            <a:pPr algn="ctr"/>
            <a:r>
              <a:rPr lang="fr-FR" sz="1200" b="1">
                <a:solidFill>
                  <a:srgbClr val="990000"/>
                </a:solidFill>
                <a:latin typeface="Arial" charset="0"/>
                <a:cs typeface="Arial" charset="0"/>
              </a:rPr>
              <a:t>le respect de mon </a:t>
            </a:r>
          </a:p>
          <a:p>
            <a:pPr algn="ctr"/>
            <a:r>
              <a:rPr lang="fr-FR" sz="1200" b="1">
                <a:solidFill>
                  <a:srgbClr val="990000"/>
                </a:solidFill>
                <a:latin typeface="Arial" charset="0"/>
                <a:cs typeface="Arial" charset="0"/>
              </a:rPr>
              <a:t>sexe et </a:t>
            </a:r>
          </a:p>
          <a:p>
            <a:pPr algn="ctr"/>
            <a:r>
              <a:rPr lang="fr-FR" sz="1200" b="1">
                <a:solidFill>
                  <a:srgbClr val="990000"/>
                </a:solidFill>
                <a:latin typeface="Arial" charset="0"/>
                <a:cs typeface="Arial" charset="0"/>
              </a:rPr>
              <a:t>de mon identité</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87" name="Picture 7" descr="6-12"/>
          <p:cNvPicPr>
            <a:picLocks noChangeAspect="1" noChangeArrowheads="1"/>
          </p:cNvPicPr>
          <p:nvPr/>
        </p:nvPicPr>
        <p:blipFill>
          <a:blip r:embed="rId2" cstate="print"/>
          <a:srcRect/>
          <a:stretch>
            <a:fillRect/>
          </a:stretch>
        </p:blipFill>
        <p:spPr bwMode="auto">
          <a:xfrm>
            <a:off x="250825" y="1052513"/>
            <a:ext cx="2486025" cy="2647950"/>
          </a:xfrm>
          <a:prstGeom prst="rect">
            <a:avLst/>
          </a:prstGeom>
          <a:noFill/>
        </p:spPr>
      </p:pic>
      <p:sp>
        <p:nvSpPr>
          <p:cNvPr id="174082" name="Rectangle 2"/>
          <p:cNvSpPr>
            <a:spLocks noGrp="1" noChangeArrowheads="1"/>
          </p:cNvSpPr>
          <p:nvPr>
            <p:ph type="title"/>
          </p:nvPr>
        </p:nvSpPr>
        <p:spPr/>
        <p:txBody>
          <a:bodyPr/>
          <a:lstStyle/>
          <a:p>
            <a:r>
              <a:rPr lang="fr-FR"/>
              <a:t>Charte pour l’égalité</a:t>
            </a:r>
          </a:p>
        </p:txBody>
      </p:sp>
      <p:sp>
        <p:nvSpPr>
          <p:cNvPr id="174083" name="Rectangle 3"/>
          <p:cNvSpPr>
            <a:spLocks noGrp="1" noChangeArrowheads="1"/>
          </p:cNvSpPr>
          <p:nvPr>
            <p:ph type="body" sz="half" idx="1"/>
          </p:nvPr>
        </p:nvSpPr>
        <p:spPr>
          <a:xfrm>
            <a:off x="3635375" y="1268413"/>
            <a:ext cx="4265613" cy="630237"/>
          </a:xfrm>
        </p:spPr>
        <p:txBody>
          <a:bodyPr/>
          <a:lstStyle/>
          <a:p>
            <a:pPr>
              <a:lnSpc>
                <a:spcPct val="90000"/>
              </a:lnSpc>
            </a:pPr>
            <a:r>
              <a:rPr lang="fr-FR" sz="3200" b="0" u="sng">
                <a:latin typeface="Comic Sans MS" pitchFamily="66" charset="0"/>
              </a:rPr>
              <a:t>Notre objectif</a:t>
            </a:r>
            <a:r>
              <a:rPr lang="fr-FR" sz="3200" b="0">
                <a:latin typeface="Comic Sans MS" pitchFamily="66" charset="0"/>
              </a:rPr>
              <a:t> :</a:t>
            </a:r>
          </a:p>
        </p:txBody>
      </p:sp>
      <p:sp>
        <p:nvSpPr>
          <p:cNvPr id="174084" name="Rectangle 4"/>
          <p:cNvSpPr>
            <a:spLocks noGrp="1" noChangeArrowheads="1"/>
          </p:cNvSpPr>
          <p:nvPr>
            <p:ph type="body" sz="half" idx="2"/>
          </p:nvPr>
        </p:nvSpPr>
        <p:spPr>
          <a:xfrm>
            <a:off x="2484438" y="2924175"/>
            <a:ext cx="7092950" cy="2738438"/>
          </a:xfrm>
        </p:spPr>
        <p:txBody>
          <a:bodyPr/>
          <a:lstStyle/>
          <a:p>
            <a:pPr>
              <a:lnSpc>
                <a:spcPct val="90000"/>
              </a:lnSpc>
            </a:pPr>
            <a:r>
              <a:rPr lang="fr-FR" sz="4000">
                <a:latin typeface="Comic Sans MS" pitchFamily="66" charset="0"/>
              </a:rPr>
              <a:t>Favoriser la confiance en soi fille ou garçon, valeur fondamentale du projet genre et commune aux deux sexes.</a:t>
            </a:r>
            <a:endParaRPr lang="fr-FR" sz="400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Rectangle 4"/>
          <p:cNvSpPr>
            <a:spLocks noGrp="1" noChangeArrowheads="1"/>
          </p:cNvSpPr>
          <p:nvPr>
            <p:ph type="title"/>
          </p:nvPr>
        </p:nvSpPr>
        <p:spPr>
          <a:noFill/>
          <a:ln/>
        </p:spPr>
        <p:txBody>
          <a:bodyPr/>
          <a:lstStyle/>
          <a:p>
            <a:r>
              <a:rPr lang="fr-FR"/>
              <a:t>Charte pour l’égalité</a:t>
            </a:r>
          </a:p>
        </p:txBody>
      </p:sp>
      <p:sp>
        <p:nvSpPr>
          <p:cNvPr id="155651" name="Rectangle 3"/>
          <p:cNvSpPr>
            <a:spLocks noGrp="1" noChangeArrowheads="1"/>
          </p:cNvSpPr>
          <p:nvPr>
            <p:ph type="body" sz="half" idx="1"/>
          </p:nvPr>
        </p:nvSpPr>
        <p:spPr>
          <a:xfrm>
            <a:off x="179388" y="1125538"/>
            <a:ext cx="8569325" cy="4818062"/>
          </a:xfrm>
        </p:spPr>
        <p:txBody>
          <a:bodyPr/>
          <a:lstStyle/>
          <a:p>
            <a:r>
              <a:rPr lang="fr-FR" sz="1800">
                <a:latin typeface="Comic Sans MS" pitchFamily="66" charset="0"/>
              </a:rPr>
              <a:t>La confiance en soi n’est pas innée, elle se façonne aux contacts des adultes proches, parents et éducateurs.</a:t>
            </a:r>
          </a:p>
          <a:p>
            <a:r>
              <a:rPr lang="fr-FR" sz="1800">
                <a:latin typeface="Comic Sans MS" pitchFamily="66" charset="0"/>
              </a:rPr>
              <a:t>Puisque l’enfant est singulier, fille ou garçon, et parce que l’adulte est un guide pour l’enfant nous voulons:</a:t>
            </a:r>
          </a:p>
          <a:p>
            <a:pPr lvl="2"/>
            <a:r>
              <a:rPr lang="fr-FR" sz="1600">
                <a:latin typeface="Comic Sans MS" pitchFamily="66" charset="0"/>
              </a:rPr>
              <a:t>accompagner l’enfant dans le développement de sa personnalité propre</a:t>
            </a:r>
          </a:p>
          <a:p>
            <a:pPr lvl="2"/>
            <a:r>
              <a:rPr lang="fr-FR" sz="1600">
                <a:latin typeface="Comic Sans MS" pitchFamily="66" charset="0"/>
              </a:rPr>
              <a:t>élargir les possibilités et les choix</a:t>
            </a:r>
          </a:p>
          <a:p>
            <a:pPr lvl="2"/>
            <a:r>
              <a:rPr lang="fr-FR" sz="1600">
                <a:latin typeface="Comic Sans MS" pitchFamily="66" charset="0"/>
              </a:rPr>
              <a:t>valoriser et encourager les potentialités émergentes sans restriction au sexe</a:t>
            </a:r>
          </a:p>
          <a:p>
            <a:pPr lvl="2"/>
            <a:r>
              <a:rPr lang="fr-FR" sz="1600">
                <a:latin typeface="Comic Sans MS" pitchFamily="66" charset="0"/>
              </a:rPr>
              <a:t>favoriser les comportements créatifs qui encouragent la relation</a:t>
            </a:r>
          </a:p>
          <a:p>
            <a:pPr lvl="2"/>
            <a:r>
              <a:rPr lang="fr-FR" sz="1600">
                <a:latin typeface="Comic Sans MS" pitchFamily="66" charset="0"/>
              </a:rPr>
              <a:t>éduquer à l’autonomie</a:t>
            </a:r>
          </a:p>
          <a:p>
            <a:pPr lvl="2"/>
            <a:r>
              <a:rPr lang="fr-FR" sz="1600">
                <a:latin typeface="Comic Sans MS" pitchFamily="66" charset="0"/>
              </a:rPr>
              <a:t>encourager l’enfant à être lui-même, à exprimer ses besoins et à verbaliser ses sentiments</a:t>
            </a:r>
          </a:p>
          <a:p>
            <a:pPr lvl="2"/>
            <a:r>
              <a:rPr lang="fr-FR" sz="1600">
                <a:latin typeface="Comic Sans MS" pitchFamily="66" charset="0"/>
              </a:rPr>
              <a:t>éviter toutes les représentations ou attitudes sexistes blessantes, ou ignorant ostensiblement le désir de l’enfant</a:t>
            </a:r>
          </a:p>
          <a:p>
            <a:pPr lvl="2"/>
            <a:r>
              <a:rPr lang="fr-FR" sz="1600">
                <a:latin typeface="Comic Sans MS" pitchFamily="66" charset="0"/>
              </a:rPr>
              <a:t>ne pas rendre l’enfant coupable de ce qu’il manifeste ou de ce qu’il est</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678" name="Picture 6" descr="kroppsspråk barn(divanfillesgarçons)"/>
          <p:cNvPicPr>
            <a:picLocks noChangeAspect="1" noChangeArrowheads="1"/>
          </p:cNvPicPr>
          <p:nvPr/>
        </p:nvPicPr>
        <p:blipFill>
          <a:blip r:embed="rId2" cstate="print"/>
          <a:srcRect/>
          <a:stretch>
            <a:fillRect/>
          </a:stretch>
        </p:blipFill>
        <p:spPr bwMode="auto">
          <a:xfrm>
            <a:off x="5292725" y="4076700"/>
            <a:ext cx="3851275" cy="1941513"/>
          </a:xfrm>
          <a:prstGeom prst="rect">
            <a:avLst/>
          </a:prstGeom>
          <a:noFill/>
        </p:spPr>
      </p:pic>
      <p:sp>
        <p:nvSpPr>
          <p:cNvPr id="156675" name="Rectangle 3"/>
          <p:cNvSpPr>
            <a:spLocks noGrp="1" noChangeArrowheads="1"/>
          </p:cNvSpPr>
          <p:nvPr>
            <p:ph type="body" idx="1"/>
          </p:nvPr>
        </p:nvSpPr>
        <p:spPr>
          <a:xfrm>
            <a:off x="250825" y="1341438"/>
            <a:ext cx="8683625" cy="1439862"/>
          </a:xfrm>
        </p:spPr>
        <p:txBody>
          <a:bodyPr/>
          <a:lstStyle/>
          <a:p>
            <a:pPr>
              <a:lnSpc>
                <a:spcPct val="90000"/>
              </a:lnSpc>
            </a:pPr>
            <a:r>
              <a:rPr lang="fr-FR" sz="1800">
                <a:latin typeface="Comic Sans MS" pitchFamily="66" charset="0"/>
              </a:rPr>
              <a:t>Puisque l’égalité homme/femme, fille/garçon est une valeur fondamentale à inscrire dans nos pratiques, nous voulons:</a:t>
            </a:r>
          </a:p>
          <a:p>
            <a:pPr lvl="2">
              <a:lnSpc>
                <a:spcPct val="110000"/>
              </a:lnSpc>
            </a:pPr>
            <a:r>
              <a:rPr lang="fr-FR" sz="1600">
                <a:latin typeface="Comic Sans MS" pitchFamily="66" charset="0"/>
              </a:rPr>
              <a:t>promouvoir l’égalité fille/garçon dès la petite enfance</a:t>
            </a:r>
          </a:p>
          <a:p>
            <a:pPr lvl="2">
              <a:lnSpc>
                <a:spcPct val="110000"/>
              </a:lnSpc>
            </a:pPr>
            <a:r>
              <a:rPr lang="fr-FR" sz="1600">
                <a:latin typeface="Comic Sans MS" pitchFamily="66" charset="0"/>
              </a:rPr>
              <a:t>prémunir les enfants des violences sexistes</a:t>
            </a:r>
            <a:endParaRPr lang="fr-FR" sz="1400">
              <a:latin typeface="Comic Sans MS" pitchFamily="66" charset="0"/>
            </a:endParaRPr>
          </a:p>
        </p:txBody>
      </p:sp>
      <p:sp>
        <p:nvSpPr>
          <p:cNvPr id="156676" name="Rectangle 4"/>
          <p:cNvSpPr>
            <a:spLocks noGrp="1" noChangeArrowheads="1"/>
          </p:cNvSpPr>
          <p:nvPr>
            <p:ph type="title"/>
          </p:nvPr>
        </p:nvSpPr>
        <p:spPr>
          <a:noFill/>
          <a:ln/>
        </p:spPr>
        <p:txBody>
          <a:bodyPr/>
          <a:lstStyle/>
          <a:p>
            <a:r>
              <a:rPr lang="fr-FR"/>
              <a:t>Charte pour l’égalité</a:t>
            </a:r>
          </a:p>
        </p:txBody>
      </p:sp>
      <p:sp>
        <p:nvSpPr>
          <p:cNvPr id="156679" name="Rectangle 7"/>
          <p:cNvSpPr>
            <a:spLocks noChangeArrowheads="1"/>
          </p:cNvSpPr>
          <p:nvPr/>
        </p:nvSpPr>
        <p:spPr bwMode="gray">
          <a:xfrm>
            <a:off x="250825" y="2492375"/>
            <a:ext cx="6049963" cy="2016125"/>
          </a:xfrm>
          <a:prstGeom prst="rect">
            <a:avLst/>
          </a:prstGeom>
          <a:noFill/>
          <a:ln w="9525">
            <a:noFill/>
            <a:miter lim="800000"/>
            <a:headEnd/>
            <a:tailEnd/>
          </a:ln>
        </p:spPr>
        <p:txBody>
          <a:bodyPr/>
          <a:lstStyle/>
          <a:p>
            <a:pPr marL="266700" indent="-266700">
              <a:lnSpc>
                <a:spcPct val="90000"/>
              </a:lnSpc>
              <a:spcBef>
                <a:spcPct val="70000"/>
              </a:spcBef>
              <a:buClr>
                <a:srgbClr val="E58324"/>
              </a:buClr>
              <a:buFont typeface="Times CE" pitchFamily="1" charset="0"/>
              <a:buChar char="•"/>
            </a:pPr>
            <a:endParaRPr lang="fr-FR" b="1">
              <a:solidFill>
                <a:srgbClr val="00218B"/>
              </a:solidFill>
              <a:ea typeface="ヒラギノ角ゴ Pro W3" charset="-128"/>
            </a:endParaRPr>
          </a:p>
          <a:p>
            <a:pPr marL="266700" indent="-266700">
              <a:spcBef>
                <a:spcPct val="100000"/>
              </a:spcBef>
              <a:buClr>
                <a:srgbClr val="E58324"/>
              </a:buClr>
              <a:buFont typeface="Times CE" pitchFamily="1" charset="0"/>
              <a:buChar char="•"/>
            </a:pPr>
            <a:r>
              <a:rPr lang="fr-FR" b="1">
                <a:solidFill>
                  <a:srgbClr val="00218B"/>
                </a:solidFill>
                <a:ea typeface="ヒラギノ角ゴ Pro W3" charset="-128"/>
              </a:rPr>
              <a:t>Ce postulat repose sur la conscience des adultes et des éducateurs au sens large des représentations sexistes, des attitudes ou propos pouvant renforcer ou non la division sexuée et reproduire les inégalités de genre.</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p:txBody>
          <a:bodyPr/>
          <a:lstStyle/>
          <a:p>
            <a:r>
              <a:rPr lang="fr-FR" sz="1800" u="sng">
                <a:latin typeface="Comic Sans MS" pitchFamily="66" charset="0"/>
              </a:rPr>
              <a:t>Pour ce faire notre travail se décline comme suit :</a:t>
            </a:r>
            <a:endParaRPr lang="fr-FR" sz="1800">
              <a:latin typeface="Comic Sans MS" pitchFamily="66" charset="0"/>
            </a:endParaRPr>
          </a:p>
          <a:p>
            <a:pPr lvl="1"/>
            <a:r>
              <a:rPr lang="fr-FR" sz="1600" b="1">
                <a:latin typeface="Comic Sans MS" pitchFamily="66" charset="0"/>
              </a:rPr>
              <a:t>Repérer les stéréotypes sexistes</a:t>
            </a:r>
            <a:r>
              <a:rPr lang="fr-FR" sz="1600">
                <a:latin typeface="Comic Sans MS" pitchFamily="66" charset="0"/>
              </a:rPr>
              <a:t> dans nos représentations et propres attitudes plus ou moins conscientes de parents ou d’éducateurs, les interroger pour ensuite déconstruire les évidences. Les repérer dans la littérature enfantine, les modèles imposés par les jeux sexistes, les séries télévisées (30% des enfants possèdent un téléviseur personnel), les médias. Cette compréhension, cet apprentissage repose sur une observation fine et méticuleuse des comportements des garçons et filles.</a:t>
            </a:r>
          </a:p>
          <a:p>
            <a:pPr lvl="1"/>
            <a:r>
              <a:rPr lang="fr-FR" sz="1600" b="1">
                <a:latin typeface="Comic Sans MS" pitchFamily="66" charset="0"/>
              </a:rPr>
              <a:t>Observer les enfants et les interactions de genre</a:t>
            </a:r>
            <a:r>
              <a:rPr lang="fr-FR" sz="1600">
                <a:latin typeface="Comic Sans MS" pitchFamily="66" charset="0"/>
              </a:rPr>
              <a:t>. Les décrypter.</a:t>
            </a:r>
          </a:p>
          <a:p>
            <a:pPr lvl="1"/>
            <a:r>
              <a:rPr lang="fr-FR" sz="1600" b="1">
                <a:latin typeface="Comic Sans MS" pitchFamily="66" charset="0"/>
              </a:rPr>
              <a:t>Représenter en tant qu’adulte un modèle identificatoire non discriminant</a:t>
            </a:r>
            <a:r>
              <a:rPr lang="fr-FR" sz="1600">
                <a:latin typeface="Comic Sans MS" pitchFamily="66" charset="0"/>
              </a:rPr>
              <a:t> à l’égard des sexes.</a:t>
            </a:r>
          </a:p>
          <a:p>
            <a:pPr lvl="1"/>
            <a:r>
              <a:rPr lang="fr-FR" sz="1600" b="1">
                <a:latin typeface="Comic Sans MS" pitchFamily="66" charset="0"/>
              </a:rPr>
              <a:t>Développer les compétences des uns et des autres</a:t>
            </a:r>
            <a:r>
              <a:rPr lang="fr-FR" sz="1600">
                <a:latin typeface="Comic Sans MS" pitchFamily="66" charset="0"/>
              </a:rPr>
              <a:t>, l’observation, la curiosité, le courage, la persévérance, l’empathie, la confiance en soi et la pensée.</a:t>
            </a:r>
          </a:p>
          <a:p>
            <a:pPr lvl="1"/>
            <a:r>
              <a:rPr lang="fr-FR" sz="1600">
                <a:latin typeface="Comic Sans MS" pitchFamily="66" charset="0"/>
              </a:rPr>
              <a:t>Dès l’âge d’un an, il importe de </a:t>
            </a:r>
            <a:r>
              <a:rPr lang="fr-FR" sz="1600" b="1">
                <a:latin typeface="Comic Sans MS" pitchFamily="66" charset="0"/>
              </a:rPr>
              <a:t>faire des choix dans les jeux et albums proposés</a:t>
            </a:r>
            <a:r>
              <a:rPr lang="fr-FR" sz="1600">
                <a:latin typeface="Comic Sans MS" pitchFamily="66" charset="0"/>
              </a:rPr>
              <a:t> aux enfants des deux sexes et </a:t>
            </a:r>
            <a:r>
              <a:rPr lang="fr-FR" sz="1600" b="1">
                <a:latin typeface="Comic Sans MS" pitchFamily="66" charset="0"/>
              </a:rPr>
              <a:t>d’élargir leurs possibilités</a:t>
            </a:r>
            <a:r>
              <a:rPr lang="fr-FR" sz="1600">
                <a:latin typeface="Comic Sans MS" pitchFamily="66" charset="0"/>
              </a:rPr>
              <a:t>.</a:t>
            </a:r>
          </a:p>
        </p:txBody>
      </p:sp>
      <p:sp>
        <p:nvSpPr>
          <p:cNvPr id="157700" name="Rectangle 4"/>
          <p:cNvSpPr>
            <a:spLocks noGrp="1" noChangeArrowheads="1"/>
          </p:cNvSpPr>
          <p:nvPr>
            <p:ph type="title"/>
          </p:nvPr>
        </p:nvSpPr>
        <p:spPr>
          <a:noFill/>
          <a:ln/>
        </p:spPr>
        <p:txBody>
          <a:bodyPr/>
          <a:lstStyle/>
          <a:p>
            <a:r>
              <a:rPr lang="fr-FR"/>
              <a:t>Charte pour l’égalité</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0" y="1143000"/>
            <a:ext cx="9036050" cy="4878388"/>
          </a:xfrm>
        </p:spPr>
        <p:txBody>
          <a:bodyPr/>
          <a:lstStyle/>
          <a:p>
            <a:pPr lvl="1"/>
            <a:r>
              <a:rPr lang="fr-FR" sz="1600" b="1">
                <a:latin typeface="Comic Sans MS" pitchFamily="66" charset="0"/>
              </a:rPr>
              <a:t>Valoriser les valeurs et attitudes qui fondent et favorisent l’estime de soi</a:t>
            </a:r>
            <a:r>
              <a:rPr lang="fr-FR" sz="1600">
                <a:latin typeface="Comic Sans MS" pitchFamily="66" charset="0"/>
              </a:rPr>
              <a:t>. Identifier et rompre avec les hiérarchies négatives.</a:t>
            </a:r>
          </a:p>
          <a:p>
            <a:pPr lvl="1"/>
            <a:r>
              <a:rPr lang="fr-FR" sz="1600" b="1">
                <a:latin typeface="Comic Sans MS" pitchFamily="66" charset="0"/>
              </a:rPr>
              <a:t>Veiller à ne pas cantonner les garçons aux jeux moteurs, les filles aux jeux calmes,</a:t>
            </a:r>
            <a:r>
              <a:rPr lang="fr-FR" sz="1600">
                <a:latin typeface="Comic Sans MS" pitchFamily="66" charset="0"/>
              </a:rPr>
              <a:t> mais permettre cet accès égalitaire aux deux sexes et proposer ces activités soit par groupe de genre, soit mixte, observer et réajuster. Proposer des règles communes dans la relation. </a:t>
            </a:r>
          </a:p>
          <a:p>
            <a:pPr lvl="1"/>
            <a:r>
              <a:rPr lang="fr-FR" sz="1600">
                <a:latin typeface="Comic Sans MS" pitchFamily="66" charset="0"/>
              </a:rPr>
              <a:t>Dans le cadre de cette recherche-action, </a:t>
            </a:r>
            <a:r>
              <a:rPr lang="fr-FR" sz="1600" b="1">
                <a:latin typeface="Comic Sans MS" pitchFamily="66" charset="0"/>
              </a:rPr>
              <a:t>mise en place d’ateliers spécifique genre</a:t>
            </a:r>
            <a:r>
              <a:rPr lang="fr-FR" sz="1600">
                <a:latin typeface="Comic Sans MS" pitchFamily="66" charset="0"/>
              </a:rPr>
              <a:t> :</a:t>
            </a:r>
          </a:p>
          <a:p>
            <a:pPr lvl="3"/>
            <a:r>
              <a:rPr lang="fr-FR" sz="1200">
                <a:latin typeface="Comic Sans MS" pitchFamily="66" charset="0"/>
              </a:rPr>
              <a:t>Atelier musique</a:t>
            </a:r>
          </a:p>
          <a:p>
            <a:pPr lvl="3"/>
            <a:r>
              <a:rPr lang="fr-FR" sz="1200">
                <a:latin typeface="Comic Sans MS" pitchFamily="66" charset="0"/>
              </a:rPr>
              <a:t>Atelier bricolage</a:t>
            </a:r>
          </a:p>
          <a:p>
            <a:pPr lvl="3"/>
            <a:r>
              <a:rPr lang="fr-FR" sz="1200">
                <a:latin typeface="Comic Sans MS" pitchFamily="66" charset="0"/>
              </a:rPr>
              <a:t>Atelier émotions</a:t>
            </a:r>
          </a:p>
          <a:p>
            <a:pPr lvl="3"/>
            <a:r>
              <a:rPr lang="fr-FR" sz="1200">
                <a:latin typeface="Comic Sans MS" pitchFamily="66" charset="0"/>
              </a:rPr>
              <a:t>Atelier poupées / garages</a:t>
            </a:r>
          </a:p>
          <a:p>
            <a:pPr lvl="3"/>
            <a:r>
              <a:rPr lang="fr-FR" sz="1200">
                <a:latin typeface="Comic Sans MS" pitchFamily="66" charset="0"/>
              </a:rPr>
              <a:t>Atelier psychomotricité</a:t>
            </a:r>
          </a:p>
          <a:p>
            <a:pPr lvl="3"/>
            <a:r>
              <a:rPr lang="fr-FR" sz="1200">
                <a:latin typeface="Comic Sans MS" pitchFamily="66" charset="0"/>
              </a:rPr>
              <a:t>Atelier histoires et lectures</a:t>
            </a:r>
          </a:p>
          <a:p>
            <a:pPr lvl="3"/>
            <a:r>
              <a:rPr lang="fr-FR" sz="1200">
                <a:latin typeface="Comic Sans MS" pitchFamily="66" charset="0"/>
              </a:rPr>
              <a:t>Atelier 5 sens</a:t>
            </a:r>
          </a:p>
          <a:p>
            <a:pPr lvl="3"/>
            <a:r>
              <a:rPr lang="fr-FR" sz="1200">
                <a:latin typeface="Comic Sans MS" pitchFamily="66" charset="0"/>
              </a:rPr>
              <a:t>Atelier d’art</a:t>
            </a:r>
          </a:p>
        </p:txBody>
      </p:sp>
      <p:sp>
        <p:nvSpPr>
          <p:cNvPr id="158724" name="Rectangle 4"/>
          <p:cNvSpPr>
            <a:spLocks noGrp="1" noChangeArrowheads="1"/>
          </p:cNvSpPr>
          <p:nvPr>
            <p:ph type="title"/>
          </p:nvPr>
        </p:nvSpPr>
        <p:spPr>
          <a:noFill/>
          <a:ln/>
        </p:spPr>
        <p:txBody>
          <a:bodyPr/>
          <a:lstStyle/>
          <a:p>
            <a:r>
              <a:rPr lang="fr-FR"/>
              <a:t>Charte pour l’égalité</a:t>
            </a:r>
          </a:p>
        </p:txBody>
      </p:sp>
      <p:pic>
        <p:nvPicPr>
          <p:cNvPr id="158725" name="Picture 5" descr="emotions"/>
          <p:cNvPicPr>
            <a:picLocks noChangeAspect="1" noChangeArrowheads="1"/>
          </p:cNvPicPr>
          <p:nvPr/>
        </p:nvPicPr>
        <p:blipFill>
          <a:blip r:embed="rId2" cstate="print"/>
          <a:srcRect/>
          <a:stretch>
            <a:fillRect/>
          </a:stretch>
        </p:blipFill>
        <p:spPr bwMode="auto">
          <a:xfrm>
            <a:off x="5795963" y="3573463"/>
            <a:ext cx="2393950" cy="2393950"/>
          </a:xfrm>
          <a:prstGeom prst="rect">
            <a:avLst/>
          </a:prstGeom>
          <a:noFill/>
        </p:spPr>
      </p:pic>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p:txBody>
          <a:bodyPr/>
          <a:lstStyle/>
          <a:p>
            <a:pPr lvl="1"/>
            <a:r>
              <a:rPr lang="fr-FR" sz="1600" b="1">
                <a:latin typeface="Comic Sans MS" pitchFamily="66" charset="0"/>
              </a:rPr>
              <a:t>Eviter de renforcer la division sexuée</a:t>
            </a:r>
            <a:r>
              <a:rPr lang="fr-FR" sz="1600">
                <a:latin typeface="Comic Sans MS" pitchFamily="66" charset="0"/>
              </a:rPr>
              <a:t> soit par l’exemple ou dans ses propos et veiller à valoriser les enfants des deux sexes, notamment pour les filles souvent soumises à un rôle attendu et les garçons souvent réprimés dans leurs émotions. </a:t>
            </a:r>
            <a:r>
              <a:rPr lang="fr-FR" sz="1600" b="1">
                <a:latin typeface="Comic Sans MS" pitchFamily="66" charset="0"/>
              </a:rPr>
              <a:t>Sans intention de rendre chaque sexe identique à l’autre, car de fait être garçon ou fille c’est être différent.</a:t>
            </a:r>
          </a:p>
          <a:p>
            <a:pPr lvl="1"/>
            <a:r>
              <a:rPr lang="fr-FR" sz="1600" b="1">
                <a:latin typeface="Comic Sans MS" pitchFamily="66" charset="0"/>
              </a:rPr>
              <a:t>Pratiquer l’équité dans l’expression et prise de parole des enfants.</a:t>
            </a:r>
          </a:p>
          <a:p>
            <a:pPr lvl="1"/>
            <a:r>
              <a:rPr lang="fr-FR" sz="1600" b="1">
                <a:latin typeface="Comic Sans MS" pitchFamily="66" charset="0"/>
              </a:rPr>
              <a:t>Avoir en équipe une attitude cohérente et la plus juste possible.</a:t>
            </a:r>
          </a:p>
          <a:p>
            <a:pPr lvl="1"/>
            <a:r>
              <a:rPr lang="fr-FR" sz="1600" b="1">
                <a:latin typeface="Comic Sans MS" pitchFamily="66" charset="0"/>
              </a:rPr>
              <a:t>Echanger régulièrement avec les parents,</a:t>
            </a:r>
            <a:r>
              <a:rPr lang="fr-FR" sz="1600">
                <a:latin typeface="Comic Sans MS" pitchFamily="66" charset="0"/>
              </a:rPr>
              <a:t> leur communiquer nos observations et notre intention pédagogique en ouvrant le débat autour de ces questions tout au long de l’année.</a:t>
            </a:r>
          </a:p>
        </p:txBody>
      </p:sp>
      <p:sp>
        <p:nvSpPr>
          <p:cNvPr id="159748" name="Rectangle 4"/>
          <p:cNvSpPr>
            <a:spLocks noGrp="1" noChangeArrowheads="1"/>
          </p:cNvSpPr>
          <p:nvPr>
            <p:ph type="title"/>
          </p:nvPr>
        </p:nvSpPr>
        <p:spPr>
          <a:noFill/>
          <a:ln/>
        </p:spPr>
        <p:txBody>
          <a:bodyPr/>
          <a:lstStyle/>
          <a:p>
            <a:r>
              <a:rPr lang="fr-FR"/>
              <a:t>Charte pour l’égalité</a:t>
            </a:r>
          </a:p>
        </p:txBody>
      </p:sp>
    </p:spTree>
  </p:cSld>
  <p:clrMapOvr>
    <a:masterClrMapping/>
  </p:clrMapOvr>
  <p:transition>
    <p:wipe dir="r"/>
  </p:transition>
</p:sld>
</file>

<file path=ppt/theme/theme1.xml><?xml version="1.0" encoding="utf-8"?>
<a:theme xmlns:a="http://schemas.openxmlformats.org/drawingml/2006/main" name="ppt_Pole_solidarite">
  <a:themeElements>
    <a:clrScheme name="ppt_Pole_solidari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pt_Pole_solidarite">
      <a:majorFont>
        <a:latin typeface="Arial"/>
        <a:ea typeface=""/>
        <a:cs typeface="Arial"/>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Pole_solidari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t_Pole_solidari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pt_Pole_solidari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pt_Pole_solidari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pt_Pole_solidari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pt_Pole_solidari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pt_Pole_solidari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pt_Pole_solidarite">
  <a:themeElements>
    <a:clrScheme name="1_ppt_Pole_solidari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ppt_Pole_solidarite">
      <a:majorFont>
        <a:latin typeface="Arial"/>
        <a:ea typeface=""/>
        <a:cs typeface="Arial"/>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pt_Pole_solidari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ppt_Pole_solidari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ppt_Pole_solidari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ppt_Pole_solidari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ppt_Pole_solidari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ppt_Pole_solidari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ppt_Pole_solidari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TotalTime>
  <Words>987</Words>
  <Application>Microsoft Office PowerPoint</Application>
  <PresentationFormat>Affichage à l'écran (4:3)</PresentationFormat>
  <Paragraphs>196</Paragraphs>
  <Slides>9</Slides>
  <Notes>1</Notes>
  <HiddenSlides>0</HiddenSlides>
  <MMClips>0</MMClips>
  <ScaleCrop>false</ScaleCrop>
  <HeadingPairs>
    <vt:vector size="4" baseType="variant">
      <vt:variant>
        <vt:lpstr>Thème</vt:lpstr>
      </vt:variant>
      <vt:variant>
        <vt:i4>2</vt:i4>
      </vt:variant>
      <vt:variant>
        <vt:lpstr>Titres des diapositives</vt:lpstr>
      </vt:variant>
      <vt:variant>
        <vt:i4>9</vt:i4>
      </vt:variant>
    </vt:vector>
  </HeadingPairs>
  <TitlesOfParts>
    <vt:vector size="11" baseType="lpstr">
      <vt:lpstr>ppt_Pole_solidarite</vt:lpstr>
      <vt:lpstr>1_ppt_Pole_solidarite</vt:lpstr>
      <vt:lpstr>Charte pour l’égalité</vt:lpstr>
      <vt:lpstr>Les règles du jeu</vt:lpstr>
      <vt:lpstr>Diapositive 3</vt:lpstr>
      <vt:lpstr>Charte pour l’égalité</vt:lpstr>
      <vt:lpstr>Charte pour l’égalité</vt:lpstr>
      <vt:lpstr>Charte pour l’égalité</vt:lpstr>
      <vt:lpstr>Charte pour l’égalité</vt:lpstr>
      <vt:lpstr>Charte pour l’égalité</vt:lpstr>
      <vt:lpstr>Charte pour l’égalité</vt:lpstr>
    </vt:vector>
  </TitlesOfParts>
  <Company>CG93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Graine d’espoir pour l’égalité</dc:title>
  <dc:creator>saint-ouen500</dc:creator>
  <cp:lastModifiedBy>N53SM JADE</cp:lastModifiedBy>
  <cp:revision>132</cp:revision>
  <dcterms:created xsi:type="dcterms:W3CDTF">2010-09-21T14:48:42Z</dcterms:created>
  <dcterms:modified xsi:type="dcterms:W3CDTF">2012-03-16T17:49:52Z</dcterms:modified>
</cp:coreProperties>
</file>